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0"/>
  </p:notesMasterIdLst>
  <p:handoutMasterIdLst>
    <p:handoutMasterId r:id="rId31"/>
  </p:handoutMasterIdLst>
  <p:sldIdLst>
    <p:sldId id="355" r:id="rId2"/>
    <p:sldId id="356" r:id="rId3"/>
    <p:sldId id="373" r:id="rId4"/>
    <p:sldId id="357" r:id="rId5"/>
    <p:sldId id="404" r:id="rId6"/>
    <p:sldId id="399" r:id="rId7"/>
    <p:sldId id="382" r:id="rId8"/>
    <p:sldId id="359" r:id="rId9"/>
    <p:sldId id="360" r:id="rId10"/>
    <p:sldId id="385" r:id="rId11"/>
    <p:sldId id="400" r:id="rId12"/>
    <p:sldId id="379" r:id="rId13"/>
    <p:sldId id="402" r:id="rId14"/>
    <p:sldId id="416" r:id="rId15"/>
    <p:sldId id="417" r:id="rId16"/>
    <p:sldId id="407" r:id="rId17"/>
    <p:sldId id="410" r:id="rId18"/>
    <p:sldId id="408" r:id="rId19"/>
    <p:sldId id="409" r:id="rId20"/>
    <p:sldId id="411" r:id="rId21"/>
    <p:sldId id="412" r:id="rId22"/>
    <p:sldId id="413" r:id="rId23"/>
    <p:sldId id="414" r:id="rId24"/>
    <p:sldId id="415" r:id="rId25"/>
    <p:sldId id="387" r:id="rId26"/>
    <p:sldId id="394" r:id="rId27"/>
    <p:sldId id="378" r:id="rId28"/>
    <p:sldId id="358" r:id="rId29"/>
  </p:sldIdLst>
  <p:sldSz cx="12192000" cy="6858000"/>
  <p:notesSz cx="6858000" cy="9144000"/>
  <p:defaultTextStyle>
    <a:defPPr>
      <a:defRPr lang="en-US"/>
    </a:defPPr>
    <a:lvl1pPr marL="0" algn="l" defTabSz="457200" rtl="0" eaLnBrk="1" latinLnBrk="0" hangingPunct="1">
      <a:defRPr sz="1900" kern="1200">
        <a:solidFill>
          <a:schemeClr val="tx1"/>
        </a:solidFill>
        <a:latin typeface="+mn-lt"/>
        <a:ea typeface="+mn-ea"/>
        <a:cs typeface="+mn-cs"/>
      </a:defRPr>
    </a:lvl1pPr>
    <a:lvl2pPr marL="457200" algn="l" defTabSz="457200" rtl="0" eaLnBrk="1" latinLnBrk="0" hangingPunct="1">
      <a:defRPr sz="1900" kern="1200">
        <a:solidFill>
          <a:schemeClr val="tx1"/>
        </a:solidFill>
        <a:latin typeface="+mn-lt"/>
        <a:ea typeface="+mn-ea"/>
        <a:cs typeface="+mn-cs"/>
      </a:defRPr>
    </a:lvl2pPr>
    <a:lvl3pPr marL="914400" algn="l" defTabSz="457200" rtl="0" eaLnBrk="1" latinLnBrk="0" hangingPunct="1">
      <a:defRPr sz="1900" kern="1200">
        <a:solidFill>
          <a:schemeClr val="tx1"/>
        </a:solidFill>
        <a:latin typeface="+mn-lt"/>
        <a:ea typeface="+mn-ea"/>
        <a:cs typeface="+mn-cs"/>
      </a:defRPr>
    </a:lvl3pPr>
    <a:lvl4pPr marL="1371600" algn="l" defTabSz="457200" rtl="0" eaLnBrk="1" latinLnBrk="0" hangingPunct="1">
      <a:defRPr sz="1900" kern="1200">
        <a:solidFill>
          <a:schemeClr val="tx1"/>
        </a:solidFill>
        <a:latin typeface="+mn-lt"/>
        <a:ea typeface="+mn-ea"/>
        <a:cs typeface="+mn-cs"/>
      </a:defRPr>
    </a:lvl4pPr>
    <a:lvl5pPr marL="1828800" algn="l" defTabSz="457200" rtl="0" eaLnBrk="1" latinLnBrk="0" hangingPunct="1">
      <a:defRPr sz="1900" kern="1200">
        <a:solidFill>
          <a:schemeClr val="tx1"/>
        </a:solidFill>
        <a:latin typeface="+mn-lt"/>
        <a:ea typeface="+mn-ea"/>
        <a:cs typeface="+mn-cs"/>
      </a:defRPr>
    </a:lvl5pPr>
    <a:lvl6pPr marL="2286000" algn="l" defTabSz="457200" rtl="0" eaLnBrk="1" latinLnBrk="0" hangingPunct="1">
      <a:defRPr sz="1900" kern="1200">
        <a:solidFill>
          <a:schemeClr val="tx1"/>
        </a:solidFill>
        <a:latin typeface="+mn-lt"/>
        <a:ea typeface="+mn-ea"/>
        <a:cs typeface="+mn-cs"/>
      </a:defRPr>
    </a:lvl6pPr>
    <a:lvl7pPr marL="2743200" algn="l" defTabSz="457200" rtl="0" eaLnBrk="1" latinLnBrk="0" hangingPunct="1">
      <a:defRPr sz="1900" kern="1200">
        <a:solidFill>
          <a:schemeClr val="tx1"/>
        </a:solidFill>
        <a:latin typeface="+mn-lt"/>
        <a:ea typeface="+mn-ea"/>
        <a:cs typeface="+mn-cs"/>
      </a:defRPr>
    </a:lvl7pPr>
    <a:lvl8pPr marL="3200400" algn="l" defTabSz="457200" rtl="0" eaLnBrk="1" latinLnBrk="0" hangingPunct="1">
      <a:defRPr sz="1900" kern="1200">
        <a:solidFill>
          <a:schemeClr val="tx1"/>
        </a:solidFill>
        <a:latin typeface="+mn-lt"/>
        <a:ea typeface="+mn-ea"/>
        <a:cs typeface="+mn-cs"/>
      </a:defRPr>
    </a:lvl8pPr>
    <a:lvl9pPr marL="3657600" algn="l" defTabSz="457200" rtl="0" eaLnBrk="1" latinLnBrk="0" hangingPunct="1">
      <a:defRPr sz="19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AED8E22-3FA5-4B92-9820-8CD9C882B417}">
          <p14:sldIdLst>
            <p14:sldId id="355"/>
            <p14:sldId id="356"/>
            <p14:sldId id="373"/>
            <p14:sldId id="357"/>
            <p14:sldId id="404"/>
            <p14:sldId id="399"/>
            <p14:sldId id="382"/>
            <p14:sldId id="359"/>
            <p14:sldId id="360"/>
            <p14:sldId id="385"/>
            <p14:sldId id="400"/>
            <p14:sldId id="379"/>
            <p14:sldId id="402"/>
            <p14:sldId id="416"/>
            <p14:sldId id="417"/>
            <p14:sldId id="407"/>
            <p14:sldId id="410"/>
            <p14:sldId id="408"/>
            <p14:sldId id="409"/>
            <p14:sldId id="411"/>
            <p14:sldId id="412"/>
            <p14:sldId id="413"/>
            <p14:sldId id="414"/>
            <p14:sldId id="415"/>
            <p14:sldId id="387"/>
            <p14:sldId id="394"/>
            <p14:sldId id="378"/>
            <p14:sldId id="358"/>
          </p14:sldIdLst>
        </p14:section>
      </p14:sectionLst>
    </p:ext>
    <p:ext uri="{EFAFB233-063F-42B5-8137-9DF3F51BA10A}">
      <p15:sldGuideLst xmlns:p15="http://schemas.microsoft.com/office/powerpoint/2012/main">
        <p15:guide id="1" orient="horz" pos="2135">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pple 2"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3534"/>
    <a:srgbClr val="004289"/>
    <a:srgbClr val="003683"/>
    <a:srgbClr val="EF3E40"/>
    <a:srgbClr val="003F88"/>
    <a:srgbClr val="4478AB"/>
    <a:srgbClr val="ED3D3D"/>
    <a:srgbClr val="EE3F3E"/>
    <a:srgbClr val="FDCA02"/>
    <a:srgbClr val="003B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28" autoAdjust="0"/>
    <p:restoredTop sz="94660"/>
  </p:normalViewPr>
  <p:slideViewPr>
    <p:cSldViewPr snapToGrid="0" snapToObjects="1">
      <p:cViewPr varScale="1">
        <p:scale>
          <a:sx n="88" d="100"/>
          <a:sy n="88" d="100"/>
        </p:scale>
        <p:origin x="518" y="72"/>
      </p:cViewPr>
      <p:guideLst>
        <p:guide orient="horz" pos="2135"/>
        <p:guide pos="384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9" d="100"/>
          <a:sy n="59" d="100"/>
        </p:scale>
        <p:origin x="1746"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0AC3275-9D44-403D-A9EB-A3A69884D368}" type="datetimeFigureOut">
              <a:rPr lang="en-US" smtClean="0"/>
              <a:t>12/8/2020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83D9E9-DEB7-4D51-A02F-CCFF7D723D36}"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jpg>
</file>

<file path=ppt/media/image19.png>
</file>

<file path=ppt/media/image2.jpeg>
</file>

<file path=ppt/media/image20.png>
</file>

<file path=ppt/media/image3.jpeg>
</file>

<file path=ppt/media/image4.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0C79F9-0E80-4B59-BFBF-922194FB6FE7}" type="datetimeFigureOut">
              <a:rPr lang="en-US" smtClean="0"/>
              <a:t>12/8/2020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85012C-24FD-4033-9E4F-17EFABF705B6}"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D5D2152-08A9-004F-BE32-52A9C6BDFCAD}" type="datetimeFigureOut">
              <a:rPr lang="en-US" smtClean="0"/>
              <a:t>12/8/2020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1023CF-B329-E444-9BAC-9F50F1C2498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D5D2152-08A9-004F-BE32-52A9C6BDFCAD}" type="datetimeFigureOut">
              <a:rPr lang="en-US" smtClean="0"/>
              <a:t>12/8/2020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1023CF-B329-E444-9BAC-9F50F1C2498A}" type="slidenum">
              <a:rPr lang="en-US" smtClean="0"/>
              <a:t>‹#›</a:t>
            </a:fld>
            <a:endParaRPr lang="en-US"/>
          </a:p>
        </p:txBody>
      </p:sp>
      <p:sp>
        <p:nvSpPr>
          <p:cNvPr id="6" name="Title 1"/>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TITLE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5D2152-08A9-004F-BE32-52A9C6BDFCAD}" type="datetimeFigureOut">
              <a:rPr lang="en-US" smtClean="0"/>
              <a:t>12/8/2020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1023CF-B329-E444-9BAC-9F50F1C2498A}" type="slidenum">
              <a:rPr lang="en-US" smtClean="0"/>
              <a:t>‹#›</a:t>
            </a:fld>
            <a:endParaRPr lang="en-US"/>
          </a:p>
        </p:txBody>
      </p:sp>
      <p:sp>
        <p:nvSpPr>
          <p:cNvPr id="5" name="Title Placeholder 1"/>
          <p:cNvSpPr>
            <a:spLocks noGrp="1"/>
          </p:cNvSpPr>
          <p:nvPr>
            <p:ph type="title"/>
          </p:nvPr>
        </p:nvSpPr>
        <p:spPr>
          <a:xfrm>
            <a:off x="762000" y="4270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6" name="Text Placeholder 2"/>
          <p:cNvSpPr>
            <a:spLocks noGrp="1"/>
          </p:cNvSpPr>
          <p:nvPr>
            <p:ph idx="1" hasCustomPrompt="1"/>
          </p:nvPr>
        </p:nvSpPr>
        <p:spPr>
          <a:xfrm>
            <a:off x="762000" y="1752601"/>
            <a:ext cx="10972800" cy="4525963"/>
          </a:xfrm>
          <a:prstGeom prst="rect">
            <a:avLst/>
          </a:prstGeom>
        </p:spPr>
        <p:txBody>
          <a:bodyPr vert="horz" lIns="91438" tIns="45719" rIns="91438" bIns="45719" rtlCol="0">
            <a:normAutofit/>
          </a:bodyPr>
          <a:lstStyle>
            <a:lvl1pPr>
              <a:defRPr/>
            </a:lvl1pPr>
          </a:lstStyle>
          <a:p>
            <a:pPr lvl="0"/>
            <a:r>
              <a:rPr lang="en-US" dirty="0"/>
              <a:t>Text</a:t>
            </a:r>
          </a:p>
        </p:txBody>
      </p:sp>
      <p:sp>
        <p:nvSpPr>
          <p:cNvPr id="8" name="Slide Number Placeholder 5"/>
          <p:cNvSpPr txBox="1"/>
          <p:nvPr userDrawn="1"/>
        </p:nvSpPr>
        <p:spPr>
          <a:xfrm>
            <a:off x="8890000" y="6508752"/>
            <a:ext cx="2844800" cy="365125"/>
          </a:xfrm>
          <a:prstGeom prst="rect">
            <a:avLst/>
          </a:prstGeom>
        </p:spPr>
        <p:txBody>
          <a:bodyPr vert="horz" lIns="91438" tIns="45719" rIns="91438" bIns="45719"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900" kern="1200">
                <a:solidFill>
                  <a:schemeClr val="tx1"/>
                </a:solidFill>
                <a:latin typeface="+mn-lt"/>
                <a:ea typeface="+mn-ea"/>
                <a:cs typeface="+mn-cs"/>
              </a:defRPr>
            </a:lvl2pPr>
            <a:lvl3pPr marL="914400" algn="l" defTabSz="457200" rtl="0" eaLnBrk="1" latinLnBrk="0" hangingPunct="1">
              <a:defRPr sz="1900" kern="1200">
                <a:solidFill>
                  <a:schemeClr val="tx1"/>
                </a:solidFill>
                <a:latin typeface="+mn-lt"/>
                <a:ea typeface="+mn-ea"/>
                <a:cs typeface="+mn-cs"/>
              </a:defRPr>
            </a:lvl3pPr>
            <a:lvl4pPr marL="1371600" algn="l" defTabSz="457200" rtl="0" eaLnBrk="1" latinLnBrk="0" hangingPunct="1">
              <a:defRPr sz="1900" kern="1200">
                <a:solidFill>
                  <a:schemeClr val="tx1"/>
                </a:solidFill>
                <a:latin typeface="+mn-lt"/>
                <a:ea typeface="+mn-ea"/>
                <a:cs typeface="+mn-cs"/>
              </a:defRPr>
            </a:lvl4pPr>
            <a:lvl5pPr marL="1828800" algn="l" defTabSz="457200" rtl="0" eaLnBrk="1" latinLnBrk="0" hangingPunct="1">
              <a:defRPr sz="1900" kern="1200">
                <a:solidFill>
                  <a:schemeClr val="tx1"/>
                </a:solidFill>
                <a:latin typeface="+mn-lt"/>
                <a:ea typeface="+mn-ea"/>
                <a:cs typeface="+mn-cs"/>
              </a:defRPr>
            </a:lvl5pPr>
            <a:lvl6pPr marL="2286000" algn="l" defTabSz="457200" rtl="0" eaLnBrk="1" latinLnBrk="0" hangingPunct="1">
              <a:defRPr sz="1900" kern="1200">
                <a:solidFill>
                  <a:schemeClr val="tx1"/>
                </a:solidFill>
                <a:latin typeface="+mn-lt"/>
                <a:ea typeface="+mn-ea"/>
                <a:cs typeface="+mn-cs"/>
              </a:defRPr>
            </a:lvl6pPr>
            <a:lvl7pPr marL="2743200" algn="l" defTabSz="457200" rtl="0" eaLnBrk="1" latinLnBrk="0" hangingPunct="1">
              <a:defRPr sz="1900" kern="1200">
                <a:solidFill>
                  <a:schemeClr val="tx1"/>
                </a:solidFill>
                <a:latin typeface="+mn-lt"/>
                <a:ea typeface="+mn-ea"/>
                <a:cs typeface="+mn-cs"/>
              </a:defRPr>
            </a:lvl7pPr>
            <a:lvl8pPr marL="3200400" algn="l" defTabSz="457200" rtl="0" eaLnBrk="1" latinLnBrk="0" hangingPunct="1">
              <a:defRPr sz="1900" kern="1200">
                <a:solidFill>
                  <a:schemeClr val="tx1"/>
                </a:solidFill>
                <a:latin typeface="+mn-lt"/>
                <a:ea typeface="+mn-ea"/>
                <a:cs typeface="+mn-cs"/>
              </a:defRPr>
            </a:lvl8pPr>
            <a:lvl9pPr marL="3657600" algn="l" defTabSz="457200" rtl="0" eaLnBrk="1" latinLnBrk="0" hangingPunct="1">
              <a:defRPr sz="1900" kern="1200">
                <a:solidFill>
                  <a:schemeClr val="tx1"/>
                </a:solidFill>
                <a:latin typeface="+mn-lt"/>
                <a:ea typeface="+mn-ea"/>
                <a:cs typeface="+mn-cs"/>
              </a:defRPr>
            </a:lvl9pPr>
          </a:lstStyle>
          <a:p>
            <a:fld id="{EB1023CF-B329-E444-9BAC-9F50F1C2498A}"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SEPARATOR</a:t>
            </a:r>
          </a:p>
        </p:txBody>
      </p:sp>
      <p:sp>
        <p:nvSpPr>
          <p:cNvPr id="3" name="Date Placeholder 2"/>
          <p:cNvSpPr>
            <a:spLocks noGrp="1"/>
          </p:cNvSpPr>
          <p:nvPr>
            <p:ph type="dt" sz="half" idx="10"/>
          </p:nvPr>
        </p:nvSpPr>
        <p:spPr/>
        <p:txBody>
          <a:bodyPr/>
          <a:lstStyle/>
          <a:p>
            <a:fld id="{AD5D2152-08A9-004F-BE32-52A9C6BDFCAD}" type="datetimeFigureOut">
              <a:rPr lang="en-US" smtClean="0"/>
              <a:t>12/8/2020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1023CF-B329-E444-9BAC-9F50F1C2498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D5D2152-08A9-004F-BE32-52A9C6BDFCAD}" type="datetimeFigureOut">
              <a:rPr lang="en-US" smtClean="0"/>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1023CF-B329-E444-9BAC-9F50F1C2498A}"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38" tIns="45719" rIns="91438" bIns="45719"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2"/>
            <a:ext cx="2844800" cy="365125"/>
          </a:xfrm>
          <a:prstGeom prst="rect">
            <a:avLst/>
          </a:prstGeom>
        </p:spPr>
        <p:txBody>
          <a:bodyPr vert="horz" lIns="91438" tIns="45719" rIns="91438" bIns="45719" rtlCol="0" anchor="ctr"/>
          <a:lstStyle>
            <a:lvl1pPr algn="l">
              <a:defRPr sz="1200">
                <a:solidFill>
                  <a:schemeClr val="tx1">
                    <a:tint val="75000"/>
                  </a:schemeClr>
                </a:solidFill>
              </a:defRPr>
            </a:lvl1pPr>
          </a:lstStyle>
          <a:p>
            <a:fld id="{AD5D2152-08A9-004F-BE32-52A9C6BDFCAD}" type="datetimeFigureOut">
              <a:rPr lang="en-US" smtClean="0"/>
              <a:t>12/8/2020</a:t>
            </a:fld>
            <a:endParaRPr lang="en-US"/>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38" tIns="45719" rIns="91438" bIns="45719"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38" tIns="45719" rIns="91438" bIns="45719" rtlCol="0" anchor="ctr"/>
          <a:lstStyle>
            <a:lvl1pPr algn="r">
              <a:defRPr sz="1200">
                <a:solidFill>
                  <a:schemeClr val="tx1">
                    <a:tint val="75000"/>
                  </a:schemeClr>
                </a:solidFill>
              </a:defRPr>
            </a:lvl1pPr>
          </a:lstStyle>
          <a:p>
            <a:fld id="{EB1023CF-B329-E444-9BAC-9F50F1C2498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900" kern="1200">
          <a:solidFill>
            <a:schemeClr val="tx1"/>
          </a:solidFill>
          <a:latin typeface="+mn-lt"/>
          <a:ea typeface="+mn-ea"/>
          <a:cs typeface="+mn-cs"/>
        </a:defRPr>
      </a:lvl1pPr>
      <a:lvl2pPr marL="457200" algn="l" defTabSz="457200" rtl="0" eaLnBrk="1" latinLnBrk="0" hangingPunct="1">
        <a:defRPr sz="1900" kern="1200">
          <a:solidFill>
            <a:schemeClr val="tx1"/>
          </a:solidFill>
          <a:latin typeface="+mn-lt"/>
          <a:ea typeface="+mn-ea"/>
          <a:cs typeface="+mn-cs"/>
        </a:defRPr>
      </a:lvl2pPr>
      <a:lvl3pPr marL="914400" algn="l" defTabSz="457200" rtl="0" eaLnBrk="1" latinLnBrk="0" hangingPunct="1">
        <a:defRPr sz="1900" kern="1200">
          <a:solidFill>
            <a:schemeClr val="tx1"/>
          </a:solidFill>
          <a:latin typeface="+mn-lt"/>
          <a:ea typeface="+mn-ea"/>
          <a:cs typeface="+mn-cs"/>
        </a:defRPr>
      </a:lvl3pPr>
      <a:lvl4pPr marL="1371600" algn="l" defTabSz="457200" rtl="0" eaLnBrk="1" latinLnBrk="0" hangingPunct="1">
        <a:defRPr sz="1900" kern="1200">
          <a:solidFill>
            <a:schemeClr val="tx1"/>
          </a:solidFill>
          <a:latin typeface="+mn-lt"/>
          <a:ea typeface="+mn-ea"/>
          <a:cs typeface="+mn-cs"/>
        </a:defRPr>
      </a:lvl4pPr>
      <a:lvl5pPr marL="1828800" algn="l" defTabSz="457200" rtl="0" eaLnBrk="1" latinLnBrk="0" hangingPunct="1">
        <a:defRPr sz="1900" kern="1200">
          <a:solidFill>
            <a:schemeClr val="tx1"/>
          </a:solidFill>
          <a:latin typeface="+mn-lt"/>
          <a:ea typeface="+mn-ea"/>
          <a:cs typeface="+mn-cs"/>
        </a:defRPr>
      </a:lvl5pPr>
      <a:lvl6pPr marL="2286000" algn="l" defTabSz="457200" rtl="0" eaLnBrk="1" latinLnBrk="0" hangingPunct="1">
        <a:defRPr sz="1900" kern="1200">
          <a:solidFill>
            <a:schemeClr val="tx1"/>
          </a:solidFill>
          <a:latin typeface="+mn-lt"/>
          <a:ea typeface="+mn-ea"/>
          <a:cs typeface="+mn-cs"/>
        </a:defRPr>
      </a:lvl6pPr>
      <a:lvl7pPr marL="2743200" algn="l" defTabSz="457200" rtl="0" eaLnBrk="1" latinLnBrk="0" hangingPunct="1">
        <a:defRPr sz="1900" kern="1200">
          <a:solidFill>
            <a:schemeClr val="tx1"/>
          </a:solidFill>
          <a:latin typeface="+mn-lt"/>
          <a:ea typeface="+mn-ea"/>
          <a:cs typeface="+mn-cs"/>
        </a:defRPr>
      </a:lvl7pPr>
      <a:lvl8pPr marL="3200400" algn="l" defTabSz="457200" rtl="0" eaLnBrk="1" latinLnBrk="0" hangingPunct="1">
        <a:defRPr sz="1900" kern="1200">
          <a:solidFill>
            <a:schemeClr val="tx1"/>
          </a:solidFill>
          <a:latin typeface="+mn-lt"/>
          <a:ea typeface="+mn-ea"/>
          <a:cs typeface="+mn-cs"/>
        </a:defRPr>
      </a:lvl8pPr>
      <a:lvl9pPr marL="3657600" algn="l" defTabSz="457200"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www.geeksforgeeks.org/caesar-cipher-in-cryptography/" TargetMode="External"/><Relationship Id="rId2" Type="http://schemas.openxmlformats.org/officeDocument/2006/relationships/hyperlink" Target="https://www.researchgate.net/publication/331563962_OTP_Based_Cardless_Transction_using_ATM" TargetMode="External"/><Relationship Id="rId1" Type="http://schemas.openxmlformats.org/officeDocument/2006/relationships/slideLayout" Target="../slideLayouts/slideLayout3.xml"/><Relationship Id="rId5" Type="http://schemas.openxmlformats.org/officeDocument/2006/relationships/hyperlink" Target="http://saspublisher.com/wp-content/uploads/2015/05/SJET33A232-234.pdf" TargetMode="External"/><Relationship Id="rId4" Type="http://schemas.openxmlformats.org/officeDocument/2006/relationships/hyperlink" Target="http://ijmemr.org/Publication/V6I3/IJMEMR-V6I3-003.pdf"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Procedural_programming" TargetMode="External"/><Relationship Id="rId2" Type="http://schemas.openxmlformats.org/officeDocument/2006/relationships/hyperlink" Target="https://en.wikipedia.org/wiki/General-purpose_language" TargetMode="External"/><Relationship Id="rId1" Type="http://schemas.openxmlformats.org/officeDocument/2006/relationships/slideLayout" Target="../slideLayouts/slideLayout3.xml"/><Relationship Id="rId4" Type="http://schemas.openxmlformats.org/officeDocument/2006/relationships/hyperlink" Target="https://en.wikipedia.org/wiki/Programming_languag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597159"/>
            <a:ext cx="10972800" cy="5681405"/>
          </a:xfrm>
          <a:effectLst/>
        </p:spPr>
        <p:txBody>
          <a:bodyPr>
            <a:normAutofit/>
          </a:bodyPr>
          <a:lstStyle/>
          <a:p>
            <a:pPr>
              <a:buNone/>
            </a:pPr>
            <a:r>
              <a:rPr lang="en-GB" sz="1900" dirty="0" smtClean="0">
                <a:solidFill>
                  <a:schemeClr val="accent5">
                    <a:lumMod val="50000"/>
                  </a:schemeClr>
                </a:solidFill>
                <a:latin typeface="+mj-lt"/>
                <a:cs typeface="Times New Roman" panose="02020603050405020304" pitchFamily="18" charset="0"/>
              </a:rPr>
              <a:t>4.   </a:t>
            </a:r>
            <a:r>
              <a:rPr lang="en-GB" sz="1900" u="sng" dirty="0" smtClean="0">
                <a:solidFill>
                  <a:schemeClr val="accent5">
                    <a:lumMod val="50000"/>
                  </a:schemeClr>
                </a:solidFill>
                <a:latin typeface="+mj-lt"/>
                <a:cs typeface="Times New Roman" panose="02020603050405020304" pitchFamily="18" charset="0"/>
              </a:rPr>
              <a:t>The </a:t>
            </a:r>
            <a:r>
              <a:rPr lang="en-GB" sz="1900" u="sng" dirty="0">
                <a:solidFill>
                  <a:schemeClr val="accent5">
                    <a:lumMod val="50000"/>
                  </a:schemeClr>
                </a:solidFill>
                <a:latin typeface="+mj-lt"/>
                <a:cs typeface="Times New Roman" panose="02020603050405020304" pitchFamily="18" charset="0"/>
              </a:rPr>
              <a:t>various steps included in our system are:</a:t>
            </a:r>
          </a:p>
          <a:p>
            <a:pPr>
              <a:buFont typeface="Wingdings" panose="05000000000000000000" pitchFamily="2" charset="2"/>
              <a:buChar char="v"/>
            </a:pPr>
            <a:r>
              <a:rPr lang="en-GB" sz="1900" dirty="0" smtClean="0">
                <a:latin typeface="+mj-lt"/>
                <a:cs typeface="Times New Roman" panose="02020603050405020304" pitchFamily="18" charset="0"/>
              </a:rPr>
              <a:t>Select </a:t>
            </a:r>
            <a:r>
              <a:rPr lang="en-GB" sz="1900" dirty="0">
                <a:latin typeface="+mj-lt"/>
                <a:cs typeface="Times New Roman" panose="02020603050405020304" pitchFamily="18" charset="0"/>
              </a:rPr>
              <a:t>Cardless Cash Withdrawal Option on ATM interface.</a:t>
            </a:r>
          </a:p>
          <a:p>
            <a:pPr>
              <a:buFont typeface="Wingdings" panose="05000000000000000000" pitchFamily="2" charset="2"/>
              <a:buChar char="v"/>
            </a:pPr>
            <a:r>
              <a:rPr lang="en-GB" sz="1900" dirty="0" smtClean="0">
                <a:latin typeface="+mj-lt"/>
                <a:cs typeface="Times New Roman" panose="02020603050405020304" pitchFamily="18" charset="0"/>
              </a:rPr>
              <a:t>Authentication </a:t>
            </a:r>
            <a:r>
              <a:rPr lang="en-GB" sz="1900" dirty="0">
                <a:latin typeface="+mj-lt"/>
                <a:cs typeface="Times New Roman" panose="02020603050405020304" pitchFamily="18" charset="0"/>
              </a:rPr>
              <a:t>of User.</a:t>
            </a:r>
          </a:p>
          <a:p>
            <a:pPr>
              <a:buFont typeface="Wingdings" panose="05000000000000000000" pitchFamily="2" charset="2"/>
              <a:buChar char="v"/>
            </a:pPr>
            <a:r>
              <a:rPr lang="en-GB" sz="1900" dirty="0" smtClean="0">
                <a:latin typeface="+mj-lt"/>
                <a:cs typeface="Times New Roman" panose="02020603050405020304" pitchFamily="18" charset="0"/>
              </a:rPr>
              <a:t>Encryption </a:t>
            </a:r>
            <a:r>
              <a:rPr lang="en-GB" sz="1900" dirty="0">
                <a:latin typeface="+mj-lt"/>
                <a:cs typeface="Times New Roman" panose="02020603050405020304" pitchFamily="18" charset="0"/>
              </a:rPr>
              <a:t>and decryption of password performed at the backend of user.</a:t>
            </a:r>
          </a:p>
          <a:p>
            <a:pPr>
              <a:buFont typeface="Wingdings" panose="05000000000000000000" pitchFamily="2" charset="2"/>
              <a:buChar char="v"/>
            </a:pPr>
            <a:r>
              <a:rPr lang="en-GB" sz="1900" dirty="0" smtClean="0">
                <a:latin typeface="+mj-lt"/>
                <a:cs typeface="Times New Roman" panose="02020603050405020304" pitchFamily="18" charset="0"/>
              </a:rPr>
              <a:t>Money Withdrawal and Balance Enquiry.</a:t>
            </a:r>
            <a:endParaRPr lang="en-GB" sz="1900" dirty="0">
              <a:latin typeface="+mj-lt"/>
              <a:cs typeface="Times New Roman" panose="02020603050405020304" pitchFamily="18" charset="0"/>
            </a:endParaRPr>
          </a:p>
          <a:p>
            <a:pPr>
              <a:buFont typeface="Wingdings" panose="05000000000000000000" pitchFamily="2" charset="2"/>
              <a:buChar char="v"/>
            </a:pPr>
            <a:r>
              <a:rPr lang="en-GB" sz="1900" dirty="0" smtClean="0">
                <a:latin typeface="+mj-lt"/>
                <a:cs typeface="Times New Roman" panose="02020603050405020304" pitchFamily="18" charset="0"/>
              </a:rPr>
              <a:t>OTP </a:t>
            </a:r>
            <a:r>
              <a:rPr lang="en-GB" sz="1900" dirty="0">
                <a:latin typeface="+mj-lt"/>
                <a:cs typeface="Times New Roman" panose="02020603050405020304" pitchFamily="18" charset="0"/>
              </a:rPr>
              <a:t>sent on E-mail.</a:t>
            </a:r>
          </a:p>
          <a:p>
            <a:pPr>
              <a:buFont typeface="Wingdings" panose="05000000000000000000" pitchFamily="2" charset="2"/>
              <a:buChar char="v"/>
            </a:pPr>
            <a:r>
              <a:rPr lang="en-GB" sz="1900" dirty="0" smtClean="0">
                <a:latin typeface="+mj-lt"/>
                <a:cs typeface="Times New Roman" panose="02020603050405020304" pitchFamily="18" charset="0"/>
              </a:rPr>
              <a:t>Verification </a:t>
            </a:r>
            <a:r>
              <a:rPr lang="en-GB" sz="1900" dirty="0">
                <a:latin typeface="+mj-lt"/>
                <a:cs typeface="Times New Roman" panose="02020603050405020304" pitchFamily="18" charset="0"/>
              </a:rPr>
              <a:t>of OTP.</a:t>
            </a:r>
          </a:p>
          <a:p>
            <a:pPr>
              <a:buFont typeface="Wingdings" panose="05000000000000000000" pitchFamily="2" charset="2"/>
              <a:buChar char="v"/>
            </a:pPr>
            <a:r>
              <a:rPr lang="en-GB" sz="1900" dirty="0" smtClean="0">
                <a:latin typeface="+mj-lt"/>
                <a:cs typeface="Times New Roman" panose="02020603050405020304" pitchFamily="18" charset="0"/>
              </a:rPr>
              <a:t>Cash </a:t>
            </a:r>
            <a:r>
              <a:rPr lang="en-GB" sz="1900" dirty="0">
                <a:latin typeface="+mj-lt"/>
                <a:cs typeface="Times New Roman" panose="02020603050405020304" pitchFamily="18" charset="0"/>
              </a:rPr>
              <a:t>Withdrawal on successful attempt</a:t>
            </a:r>
            <a:r>
              <a:rPr lang="en-GB" sz="1900" dirty="0" smtClean="0">
                <a:latin typeface="+mj-lt"/>
                <a:cs typeface="Times New Roman" panose="02020603050405020304" pitchFamily="18" charset="0"/>
              </a:rPr>
              <a:t>.</a:t>
            </a:r>
            <a:endParaRPr lang="en-GB" sz="1900" dirty="0">
              <a:latin typeface="+mj-lt"/>
              <a:cs typeface="Times New Roman" panose="02020603050405020304" pitchFamily="18" charset="0"/>
            </a:endParaRPr>
          </a:p>
          <a:p>
            <a:pPr>
              <a:buNone/>
            </a:pPr>
            <a:endParaRPr lang="en-GB" sz="1900" dirty="0">
              <a:latin typeface="+mj-lt"/>
              <a:cs typeface="Times New Roman" panose="02020603050405020304" pitchFamily="18" charset="0"/>
            </a:endParaRPr>
          </a:p>
          <a:p>
            <a:pPr>
              <a:buNone/>
            </a:pPr>
            <a:r>
              <a:rPr lang="en-GB" sz="1900" dirty="0">
                <a:solidFill>
                  <a:schemeClr val="accent5">
                    <a:lumMod val="75000"/>
                  </a:schemeClr>
                </a:solidFill>
                <a:latin typeface="+mj-lt"/>
                <a:cs typeface="Times New Roman" panose="02020603050405020304" pitchFamily="18" charset="0"/>
              </a:rPr>
              <a:t>5</a:t>
            </a:r>
            <a:r>
              <a:rPr lang="en-GB" sz="1900" dirty="0" smtClean="0">
                <a:solidFill>
                  <a:schemeClr val="accent5">
                    <a:lumMod val="75000"/>
                  </a:schemeClr>
                </a:solidFill>
                <a:latin typeface="+mj-lt"/>
                <a:cs typeface="Times New Roman" panose="02020603050405020304" pitchFamily="18" charset="0"/>
              </a:rPr>
              <a:t>.    </a:t>
            </a:r>
            <a:r>
              <a:rPr lang="en-GB" sz="1900" u="sng" dirty="0" smtClean="0">
                <a:solidFill>
                  <a:schemeClr val="accent5">
                    <a:lumMod val="50000"/>
                  </a:schemeClr>
                </a:solidFill>
                <a:latin typeface="+mj-lt"/>
                <a:cs typeface="Times New Roman" panose="02020603050405020304" pitchFamily="18" charset="0"/>
              </a:rPr>
              <a:t>Integration </a:t>
            </a:r>
            <a:r>
              <a:rPr lang="en-GB" sz="1900" u="sng" dirty="0">
                <a:solidFill>
                  <a:schemeClr val="accent5">
                    <a:lumMod val="50000"/>
                  </a:schemeClr>
                </a:solidFill>
                <a:latin typeface="+mj-lt"/>
                <a:cs typeface="Times New Roman" panose="02020603050405020304" pitchFamily="18" charset="0"/>
              </a:rPr>
              <a:t>and Testing </a:t>
            </a:r>
          </a:p>
          <a:p>
            <a:pPr>
              <a:buFont typeface="Wingdings" panose="05000000000000000000" pitchFamily="2" charset="2"/>
              <a:buChar char="v"/>
            </a:pPr>
            <a:r>
              <a:rPr lang="en-GB" sz="1900" dirty="0" smtClean="0">
                <a:latin typeface="+mj-lt"/>
                <a:cs typeface="Times New Roman" panose="02020603050405020304" pitchFamily="18" charset="0"/>
              </a:rPr>
              <a:t>All </a:t>
            </a:r>
            <a:r>
              <a:rPr lang="en-GB" sz="1900" dirty="0">
                <a:latin typeface="+mj-lt"/>
                <a:cs typeface="Times New Roman" panose="02020603050405020304" pitchFamily="18" charset="0"/>
              </a:rPr>
              <a:t>the modules developed are integrated into a system after testing of each unit.</a:t>
            </a:r>
          </a:p>
          <a:p>
            <a:pPr>
              <a:buNone/>
            </a:pPr>
            <a:endParaRPr lang="en-GB" sz="1900" dirty="0">
              <a:latin typeface="+mj-lt"/>
              <a:cs typeface="Times New Roman" panose="02020603050405020304" pitchFamily="18" charset="0"/>
            </a:endParaRPr>
          </a:p>
          <a:p>
            <a:pPr>
              <a:buNone/>
            </a:pPr>
            <a:r>
              <a:rPr lang="en-GB" sz="1900" dirty="0">
                <a:solidFill>
                  <a:schemeClr val="accent5">
                    <a:lumMod val="50000"/>
                  </a:schemeClr>
                </a:solidFill>
                <a:latin typeface="+mj-lt"/>
                <a:cs typeface="Times New Roman" panose="02020603050405020304" pitchFamily="18" charset="0"/>
              </a:rPr>
              <a:t>6</a:t>
            </a:r>
            <a:r>
              <a:rPr lang="en-GB" sz="1900" dirty="0" smtClean="0">
                <a:solidFill>
                  <a:schemeClr val="accent5">
                    <a:lumMod val="50000"/>
                  </a:schemeClr>
                </a:solidFill>
                <a:latin typeface="+mj-lt"/>
                <a:cs typeface="Times New Roman" panose="02020603050405020304" pitchFamily="18" charset="0"/>
              </a:rPr>
              <a:t>.    </a:t>
            </a:r>
            <a:r>
              <a:rPr lang="en-GB" sz="1900" u="sng" dirty="0" smtClean="0">
                <a:solidFill>
                  <a:schemeClr val="accent5">
                    <a:lumMod val="50000"/>
                  </a:schemeClr>
                </a:solidFill>
                <a:latin typeface="+mj-lt"/>
                <a:cs typeface="Times New Roman" panose="02020603050405020304" pitchFamily="18" charset="0"/>
              </a:rPr>
              <a:t>Deployment </a:t>
            </a:r>
            <a:r>
              <a:rPr lang="en-GB" sz="1900" u="sng" dirty="0">
                <a:solidFill>
                  <a:schemeClr val="accent5">
                    <a:lumMod val="50000"/>
                  </a:schemeClr>
                </a:solidFill>
                <a:latin typeface="+mj-lt"/>
                <a:cs typeface="Times New Roman" panose="02020603050405020304" pitchFamily="18" charset="0"/>
              </a:rPr>
              <a:t>and Final Submission</a:t>
            </a:r>
          </a:p>
          <a:p>
            <a:pPr>
              <a:buFont typeface="Wingdings" panose="05000000000000000000" pitchFamily="2" charset="2"/>
              <a:buChar char="v"/>
            </a:pPr>
            <a:r>
              <a:rPr lang="en-GB" sz="1900" dirty="0" smtClean="0">
                <a:latin typeface="+mj-lt"/>
                <a:cs typeface="Times New Roman" panose="02020603050405020304" pitchFamily="18" charset="0"/>
              </a:rPr>
              <a:t>Once </a:t>
            </a:r>
            <a:r>
              <a:rPr lang="en-GB" sz="1900" dirty="0">
                <a:latin typeface="+mj-lt"/>
                <a:cs typeface="Times New Roman" panose="02020603050405020304" pitchFamily="18" charset="0"/>
              </a:rPr>
              <a:t>the functional and non-functional testing is </a:t>
            </a:r>
            <a:r>
              <a:rPr lang="en-GB" sz="1900" dirty="0" smtClean="0">
                <a:latin typeface="+mj-lt"/>
                <a:cs typeface="Times New Roman" panose="02020603050405020304" pitchFamily="18" charset="0"/>
              </a:rPr>
              <a:t>done </a:t>
            </a:r>
            <a:r>
              <a:rPr lang="en-GB" sz="1900" dirty="0">
                <a:latin typeface="+mj-lt"/>
                <a:cs typeface="Times New Roman" panose="02020603050405020304" pitchFamily="18" charset="0"/>
              </a:rPr>
              <a:t>the project is completed.</a:t>
            </a:r>
          </a:p>
          <a:p>
            <a:pPr>
              <a:buFont typeface="Wingdings" panose="05000000000000000000" pitchFamily="2" charset="2"/>
              <a:buChar char="v"/>
            </a:pPr>
            <a:r>
              <a:rPr lang="en-GB" sz="1900" dirty="0" smtClean="0">
                <a:latin typeface="+mj-lt"/>
                <a:cs typeface="Times New Roman" panose="02020603050405020304" pitchFamily="18" charset="0"/>
              </a:rPr>
              <a:t>Final </a:t>
            </a:r>
            <a:r>
              <a:rPr lang="en-GB" sz="1900" dirty="0">
                <a:latin typeface="+mj-lt"/>
                <a:cs typeface="Times New Roman" panose="02020603050405020304" pitchFamily="18" charset="0"/>
              </a:rPr>
              <a:t>Report is prepared and submitted.</a:t>
            </a:r>
          </a:p>
          <a:p>
            <a:pPr>
              <a:buNone/>
            </a:pPr>
            <a:endParaRPr lang="en-GB"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a:xfrm>
            <a:off x="626378" y="362960"/>
            <a:ext cx="9309462" cy="6055257"/>
          </a:xfrm>
          <a:ln w="34925">
            <a:solidFill>
              <a:srgbClr val="FFFFFF"/>
            </a:solidFill>
          </a:ln>
          <a:effectLst>
            <a:outerShdw blurRad="317500" dir="2700000" algn="ctr">
              <a:srgbClr val="000000">
                <a:alpha val="43000"/>
              </a:srgbClr>
            </a:outerShdw>
          </a:effectLst>
        </p:spPr>
        <p:txBody>
          <a:bodyPr>
            <a:normAutofit/>
          </a:bodyPr>
          <a:lstStyle/>
          <a:p>
            <a:pPr marL="0" indent="0">
              <a:buNone/>
            </a:pPr>
            <a:r>
              <a:rPr lang="en-IN" sz="3600" b="1" dirty="0">
                <a:solidFill>
                  <a:schemeClr val="accent5">
                    <a:lumMod val="75000"/>
                  </a:schemeClr>
                </a:solidFill>
                <a:latin typeface="SimSun-ExtB" panose="02010609060101010101" pitchFamily="49" charset="-122"/>
                <a:ea typeface="SimSun-ExtB" panose="02010609060101010101" pitchFamily="49" charset="-122"/>
              </a:rPr>
              <a:t>FLOWCHART:CCW</a:t>
            </a:r>
          </a:p>
          <a:p>
            <a:pPr marL="0" indent="0">
              <a:buNone/>
            </a:pPr>
            <a:endParaRPr lang="en-IN" sz="3600" b="1" dirty="0">
              <a:solidFill>
                <a:schemeClr val="accent5">
                  <a:lumMod val="75000"/>
                </a:schemeClr>
              </a:solidFill>
              <a:latin typeface="SimSun-ExtB" panose="02010609060101010101" pitchFamily="49" charset="-122"/>
              <a:ea typeface="SimSun-ExtB" panose="02010609060101010101" pitchFamily="49" charset="-122"/>
            </a:endParaRPr>
          </a:p>
        </p:txBody>
      </p:sp>
      <p:sp>
        <p:nvSpPr>
          <p:cNvPr id="9" name="Oval 8"/>
          <p:cNvSpPr/>
          <p:nvPr/>
        </p:nvSpPr>
        <p:spPr>
          <a:xfrm>
            <a:off x="4744615" y="251927"/>
            <a:ext cx="1539551" cy="45720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START</a:t>
            </a:r>
          </a:p>
        </p:txBody>
      </p:sp>
      <p:sp>
        <p:nvSpPr>
          <p:cNvPr id="10" name="Rectangle 9"/>
          <p:cNvSpPr/>
          <p:nvPr/>
        </p:nvSpPr>
        <p:spPr>
          <a:xfrm>
            <a:off x="4637314" y="970383"/>
            <a:ext cx="1754155" cy="54117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IN" sz="1200" dirty="0">
                <a:solidFill>
                  <a:srgbClr val="FFFF00"/>
                </a:solidFill>
              </a:rPr>
              <a:t>Select CCW option on ATM</a:t>
            </a:r>
            <a:r>
              <a:rPr lang="en-IN" sz="1000" dirty="0"/>
              <a:t>.</a:t>
            </a:r>
          </a:p>
        </p:txBody>
      </p:sp>
      <p:sp>
        <p:nvSpPr>
          <p:cNvPr id="11" name="Rectangle 10"/>
          <p:cNvSpPr/>
          <p:nvPr/>
        </p:nvSpPr>
        <p:spPr>
          <a:xfrm>
            <a:off x="4637314" y="1819470"/>
            <a:ext cx="1754155" cy="401216"/>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IN" sz="1200" dirty="0">
                <a:solidFill>
                  <a:srgbClr val="FFFF00"/>
                </a:solidFill>
              </a:rPr>
              <a:t>Input </a:t>
            </a:r>
            <a:r>
              <a:rPr lang="en-IN" sz="1200" dirty="0" err="1">
                <a:solidFill>
                  <a:srgbClr val="FFFF00"/>
                </a:solidFill>
              </a:rPr>
              <a:t>UserId</a:t>
            </a:r>
            <a:r>
              <a:rPr lang="en-IN" sz="1200" dirty="0">
                <a:solidFill>
                  <a:srgbClr val="FFFF00"/>
                </a:solidFill>
              </a:rPr>
              <a:t> and Password</a:t>
            </a:r>
          </a:p>
        </p:txBody>
      </p:sp>
      <p:sp>
        <p:nvSpPr>
          <p:cNvPr id="12" name="Rectangle 11"/>
          <p:cNvSpPr/>
          <p:nvPr/>
        </p:nvSpPr>
        <p:spPr>
          <a:xfrm>
            <a:off x="4637314" y="2481942"/>
            <a:ext cx="1754155" cy="52251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IN" sz="1200" dirty="0">
                <a:solidFill>
                  <a:srgbClr val="FFFF00"/>
                </a:solidFill>
              </a:rPr>
              <a:t>Is </a:t>
            </a:r>
            <a:r>
              <a:rPr lang="en-IN" sz="1200" dirty="0" err="1">
                <a:solidFill>
                  <a:srgbClr val="FFFF00"/>
                </a:solidFill>
              </a:rPr>
              <a:t>UserId</a:t>
            </a:r>
            <a:r>
              <a:rPr lang="en-IN" sz="1200" dirty="0">
                <a:solidFill>
                  <a:srgbClr val="FFFF00"/>
                </a:solidFill>
              </a:rPr>
              <a:t> and Password Correct?</a:t>
            </a:r>
          </a:p>
        </p:txBody>
      </p:sp>
      <p:sp>
        <p:nvSpPr>
          <p:cNvPr id="13" name="Rectangle 12"/>
          <p:cNvSpPr/>
          <p:nvPr/>
        </p:nvSpPr>
        <p:spPr>
          <a:xfrm>
            <a:off x="4637314" y="3349690"/>
            <a:ext cx="1754155" cy="438538"/>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IN" sz="1400" dirty="0">
                <a:solidFill>
                  <a:srgbClr val="FFFF00"/>
                </a:solidFill>
              </a:rPr>
              <a:t>Get OTP via EMAIL</a:t>
            </a:r>
          </a:p>
        </p:txBody>
      </p:sp>
      <p:sp>
        <p:nvSpPr>
          <p:cNvPr id="14" name="Rectangle 13"/>
          <p:cNvSpPr/>
          <p:nvPr/>
        </p:nvSpPr>
        <p:spPr>
          <a:xfrm>
            <a:off x="4553340" y="4114800"/>
            <a:ext cx="1922106" cy="52251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IN" sz="1400" dirty="0">
                <a:solidFill>
                  <a:srgbClr val="FFFF00"/>
                </a:solidFill>
              </a:rPr>
              <a:t>Entered OTP is Correct?</a:t>
            </a:r>
          </a:p>
        </p:txBody>
      </p:sp>
      <p:sp>
        <p:nvSpPr>
          <p:cNvPr id="15" name="Rectangle 14"/>
          <p:cNvSpPr/>
          <p:nvPr/>
        </p:nvSpPr>
        <p:spPr>
          <a:xfrm>
            <a:off x="4553585" y="5045710"/>
            <a:ext cx="1922145" cy="54419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IN" sz="1400" dirty="0">
                <a:solidFill>
                  <a:srgbClr val="FFFF00"/>
                </a:solidFill>
              </a:rPr>
              <a:t>ATM process cash dispense</a:t>
            </a:r>
            <a:r>
              <a:rPr lang="en-IN" dirty="0"/>
              <a:t>.</a:t>
            </a:r>
          </a:p>
        </p:txBody>
      </p:sp>
      <p:sp>
        <p:nvSpPr>
          <p:cNvPr id="17" name="Oval 16"/>
          <p:cNvSpPr/>
          <p:nvPr/>
        </p:nvSpPr>
        <p:spPr>
          <a:xfrm>
            <a:off x="4814597" y="5756988"/>
            <a:ext cx="1408922" cy="521577"/>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END</a:t>
            </a:r>
          </a:p>
        </p:txBody>
      </p:sp>
      <p:cxnSp>
        <p:nvCxnSpPr>
          <p:cNvPr id="19" name="Straight Arrow Connector 18"/>
          <p:cNvCxnSpPr>
            <a:stCxn id="9" idx="4"/>
            <a:endCxn id="10" idx="0"/>
          </p:cNvCxnSpPr>
          <p:nvPr/>
        </p:nvCxnSpPr>
        <p:spPr>
          <a:xfrm>
            <a:off x="5514391" y="709127"/>
            <a:ext cx="1" cy="2612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stCxn id="10" idx="2"/>
            <a:endCxn id="11" idx="0"/>
          </p:cNvCxnSpPr>
          <p:nvPr/>
        </p:nvCxnSpPr>
        <p:spPr>
          <a:xfrm>
            <a:off x="5514392" y="1511560"/>
            <a:ext cx="0" cy="30791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11" idx="2"/>
            <a:endCxn id="12" idx="0"/>
          </p:cNvCxnSpPr>
          <p:nvPr/>
        </p:nvCxnSpPr>
        <p:spPr>
          <a:xfrm>
            <a:off x="5514392" y="2220686"/>
            <a:ext cx="0" cy="2612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12" idx="2"/>
            <a:endCxn id="13" idx="0"/>
          </p:cNvCxnSpPr>
          <p:nvPr/>
        </p:nvCxnSpPr>
        <p:spPr>
          <a:xfrm>
            <a:off x="5514392" y="3004457"/>
            <a:ext cx="0" cy="3452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13" idx="2"/>
            <a:endCxn id="14" idx="0"/>
          </p:cNvCxnSpPr>
          <p:nvPr/>
        </p:nvCxnSpPr>
        <p:spPr>
          <a:xfrm>
            <a:off x="5514392" y="3788228"/>
            <a:ext cx="1" cy="32657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14" idx="2"/>
            <a:endCxn id="15" idx="0"/>
          </p:cNvCxnSpPr>
          <p:nvPr/>
        </p:nvCxnSpPr>
        <p:spPr>
          <a:xfrm>
            <a:off x="5515028" y="4637315"/>
            <a:ext cx="0" cy="40830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a:stCxn id="15" idx="2"/>
            <a:endCxn id="17" idx="0"/>
          </p:cNvCxnSpPr>
          <p:nvPr/>
        </p:nvCxnSpPr>
        <p:spPr>
          <a:xfrm>
            <a:off x="5515028" y="5589801"/>
            <a:ext cx="4445" cy="16700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0" name="Straight Connector 49"/>
          <p:cNvCxnSpPr>
            <a:stCxn id="12" idx="3"/>
          </p:cNvCxnSpPr>
          <p:nvPr/>
        </p:nvCxnSpPr>
        <p:spPr>
          <a:xfrm>
            <a:off x="6391469" y="2743200"/>
            <a:ext cx="793101"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flipV="1">
            <a:off x="7184571" y="2015412"/>
            <a:ext cx="0" cy="727788"/>
          </a:xfrm>
          <a:prstGeom prst="line">
            <a:avLst/>
          </a:prstGeom>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a:endCxn id="11" idx="3"/>
          </p:cNvCxnSpPr>
          <p:nvPr/>
        </p:nvCxnSpPr>
        <p:spPr>
          <a:xfrm flipH="1">
            <a:off x="6391469" y="2015412"/>
            <a:ext cx="793104" cy="466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6" name="Straight Connector 65"/>
          <p:cNvCxnSpPr>
            <a:stCxn id="14" idx="3"/>
          </p:cNvCxnSpPr>
          <p:nvPr/>
        </p:nvCxnSpPr>
        <p:spPr>
          <a:xfrm>
            <a:off x="6475446" y="4376058"/>
            <a:ext cx="709127" cy="9330"/>
          </a:xfrm>
          <a:prstGeom prst="line">
            <a:avLst/>
          </a:prstGeom>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flipH="1" flipV="1">
            <a:off x="7184570" y="3554963"/>
            <a:ext cx="1" cy="830425"/>
          </a:xfrm>
          <a:prstGeom prst="line">
            <a:avLst/>
          </a:prstGeom>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a:endCxn id="13" idx="3"/>
          </p:cNvCxnSpPr>
          <p:nvPr/>
        </p:nvCxnSpPr>
        <p:spPr>
          <a:xfrm flipH="1">
            <a:off x="6391469" y="3564293"/>
            <a:ext cx="793102" cy="466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6475445" y="2649894"/>
            <a:ext cx="793073" cy="384721"/>
          </a:xfrm>
          <a:prstGeom prst="rect">
            <a:avLst/>
          </a:prstGeom>
          <a:noFill/>
        </p:spPr>
        <p:txBody>
          <a:bodyPr wrap="square" rtlCol="0">
            <a:spAutoFit/>
          </a:bodyPr>
          <a:lstStyle/>
          <a:p>
            <a:r>
              <a:rPr lang="en-IN" dirty="0"/>
              <a:t>False</a:t>
            </a:r>
          </a:p>
        </p:txBody>
      </p:sp>
      <p:sp>
        <p:nvSpPr>
          <p:cNvPr id="75" name="TextBox 74"/>
          <p:cNvSpPr txBox="1"/>
          <p:nvPr/>
        </p:nvSpPr>
        <p:spPr>
          <a:xfrm>
            <a:off x="4814597" y="3004457"/>
            <a:ext cx="1408922" cy="384721"/>
          </a:xfrm>
          <a:prstGeom prst="rect">
            <a:avLst/>
          </a:prstGeom>
          <a:noFill/>
        </p:spPr>
        <p:txBody>
          <a:bodyPr wrap="square" rtlCol="0">
            <a:spAutoFit/>
          </a:bodyPr>
          <a:lstStyle/>
          <a:p>
            <a:r>
              <a:rPr lang="en-IN" dirty="0"/>
              <a:t>True</a:t>
            </a:r>
          </a:p>
        </p:txBody>
      </p:sp>
      <p:sp>
        <p:nvSpPr>
          <p:cNvPr id="80" name="TextBox 79"/>
          <p:cNvSpPr txBox="1"/>
          <p:nvPr/>
        </p:nvSpPr>
        <p:spPr>
          <a:xfrm>
            <a:off x="6624735" y="4488024"/>
            <a:ext cx="709117" cy="384721"/>
          </a:xfrm>
          <a:prstGeom prst="rect">
            <a:avLst/>
          </a:prstGeom>
          <a:noFill/>
        </p:spPr>
        <p:txBody>
          <a:bodyPr wrap="square" rtlCol="0">
            <a:spAutoFit/>
          </a:bodyPr>
          <a:lstStyle/>
          <a:p>
            <a:r>
              <a:rPr lang="en-IN" dirty="0"/>
              <a:t>False</a:t>
            </a:r>
          </a:p>
        </p:txBody>
      </p:sp>
      <p:sp>
        <p:nvSpPr>
          <p:cNvPr id="82" name="TextBox 81"/>
          <p:cNvSpPr txBox="1"/>
          <p:nvPr/>
        </p:nvSpPr>
        <p:spPr>
          <a:xfrm>
            <a:off x="4926562" y="4702629"/>
            <a:ext cx="709095" cy="384721"/>
          </a:xfrm>
          <a:prstGeom prst="rect">
            <a:avLst/>
          </a:prstGeom>
          <a:noFill/>
        </p:spPr>
        <p:txBody>
          <a:bodyPr wrap="square" rtlCol="0">
            <a:spAutoFit/>
          </a:bodyPr>
          <a:lstStyle/>
          <a:p>
            <a:r>
              <a:rPr lang="en-IN" dirty="0"/>
              <a:t>True</a:t>
            </a:r>
          </a:p>
        </p:txBody>
      </p:sp>
      <p:sp>
        <p:nvSpPr>
          <p:cNvPr id="2" name="Rectangle 1"/>
          <p:cNvSpPr/>
          <p:nvPr/>
        </p:nvSpPr>
        <p:spPr>
          <a:xfrm>
            <a:off x="4637314" y="6461760"/>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1</a:t>
            </a:r>
            <a:endParaRPr lang="en-IN" b="1" i="1" dirty="0">
              <a:solidFill>
                <a:schemeClr val="tx1"/>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a:bodyPr>
          <a:lstStyle/>
          <a:p>
            <a:r>
              <a:rPr lang="en-US" sz="3600" b="1" u="sng" dirty="0">
                <a:solidFill>
                  <a:schemeClr val="accent5">
                    <a:lumMod val="75000"/>
                  </a:schemeClr>
                </a:solidFill>
                <a:latin typeface="SimSun-ExtB" panose="02010609060101010101" pitchFamily="49" charset="-122"/>
                <a:ea typeface="SimSun-ExtB" panose="02010609060101010101" pitchFamily="49" charset="-122"/>
              </a:rPr>
              <a:t>ALGORITHM For Encryption and Decryption</a:t>
            </a:r>
            <a:endParaRPr lang="en-GB" sz="3600" b="1" u="sng" dirty="0">
              <a:solidFill>
                <a:schemeClr val="accent5">
                  <a:lumMod val="75000"/>
                </a:schemeClr>
              </a:solidFill>
              <a:latin typeface="SimSun-ExtB" panose="02010609060101010101" pitchFamily="49" charset="-122"/>
              <a:ea typeface="SimSun-ExtB" panose="02010609060101010101" pitchFamily="49" charset="-122"/>
            </a:endParaRPr>
          </a:p>
        </p:txBody>
      </p:sp>
      <p:sp>
        <p:nvSpPr>
          <p:cNvPr id="3" name="Content Placeholder 2"/>
          <p:cNvSpPr>
            <a:spLocks noGrp="1"/>
          </p:cNvSpPr>
          <p:nvPr>
            <p:ph idx="1"/>
          </p:nvPr>
        </p:nvSpPr>
        <p:spPr>
          <a:xfrm>
            <a:off x="762000" y="1304276"/>
            <a:ext cx="10972800" cy="5380892"/>
          </a:xfrm>
          <a:ln>
            <a:noFill/>
          </a:ln>
          <a:effectLst>
            <a:glow rad="63500">
              <a:schemeClr val="accent4">
                <a:satMod val="175000"/>
                <a:alpha val="40000"/>
              </a:schemeClr>
            </a:glow>
          </a:effectLst>
        </p:spPr>
        <p:txBody>
          <a:bodyPr>
            <a:normAutofit/>
          </a:bodyPr>
          <a:lstStyle/>
          <a:p>
            <a:pPr>
              <a:buNone/>
            </a:pPr>
            <a:endParaRPr lang="en-GB" sz="1800" b="1" u="sng" dirty="0">
              <a:solidFill>
                <a:srgbClr val="FF0000"/>
              </a:solidFill>
              <a:latin typeface="+mj-lt"/>
            </a:endParaRPr>
          </a:p>
          <a:p>
            <a:pPr>
              <a:buNone/>
            </a:pPr>
            <a:endParaRPr lang="en-GB" sz="1800" b="1" u="sng" dirty="0">
              <a:solidFill>
                <a:srgbClr val="FF0000"/>
              </a:solidFill>
              <a:latin typeface="+mj-lt"/>
            </a:endParaRPr>
          </a:p>
          <a:p>
            <a:pPr>
              <a:buNone/>
            </a:pPr>
            <a:r>
              <a:rPr lang="en-GB" sz="1800" b="1" u="sng" dirty="0">
                <a:solidFill>
                  <a:srgbClr val="FF0000"/>
                </a:solidFill>
                <a:latin typeface="+mj-lt"/>
              </a:rPr>
              <a:t>Caesar Cipher Algorithm</a:t>
            </a:r>
          </a:p>
          <a:p>
            <a:pPr>
              <a:buNone/>
            </a:pPr>
            <a:endParaRPr lang="en-GB" sz="1800" b="1" u="sng" dirty="0">
              <a:solidFill>
                <a:srgbClr val="FF0000"/>
              </a:solidFill>
              <a:latin typeface="+mj-lt"/>
            </a:endParaRPr>
          </a:p>
          <a:p>
            <a:pPr>
              <a:buNone/>
            </a:pPr>
            <a:r>
              <a:rPr lang="en-GB" sz="1800" b="1" u="sng" dirty="0">
                <a:latin typeface="+mj-lt"/>
              </a:rPr>
              <a:t>Caesar Cipher algorithm is used in this project to encrypt the password of the user for secure file handling and </a:t>
            </a:r>
          </a:p>
          <a:p>
            <a:pPr>
              <a:buNone/>
            </a:pPr>
            <a:r>
              <a:rPr lang="en-GB" sz="1800" b="1" u="sng" dirty="0">
                <a:latin typeface="+mj-lt"/>
              </a:rPr>
              <a:t>Decryption can  be done whenever required.</a:t>
            </a:r>
          </a:p>
          <a:p>
            <a:pPr>
              <a:buNone/>
            </a:pPr>
            <a:endParaRPr lang="en-US" sz="1900" dirty="0">
              <a:latin typeface="+mj-lt"/>
            </a:endParaRPr>
          </a:p>
          <a:p>
            <a:r>
              <a:rPr lang="en-US" sz="1900" dirty="0">
                <a:latin typeface="+mj-lt"/>
              </a:rPr>
              <a:t> The Caesar Cipher technique is one of the earliest and simplest method of encryption technique.</a:t>
            </a:r>
          </a:p>
          <a:p>
            <a:r>
              <a:rPr lang="en-US" sz="1900" dirty="0">
                <a:latin typeface="+mj-lt"/>
              </a:rPr>
              <a:t> It’s simply a type of substitution cipher.</a:t>
            </a:r>
          </a:p>
          <a:p>
            <a:pPr marL="0" indent="0">
              <a:buNone/>
            </a:pPr>
            <a:endParaRPr lang="en-US" sz="1800" b="0" i="0" dirty="0">
              <a:effectLst/>
              <a:latin typeface="+mj-lt"/>
            </a:endParaRPr>
          </a:p>
          <a:p>
            <a:pPr>
              <a:buNone/>
            </a:pPr>
            <a:endParaRPr lang="en-US" sz="1600" b="0" i="0" dirty="0">
              <a:effectLst/>
              <a:latin typeface="Roboto"/>
            </a:endParaRPr>
          </a:p>
          <a:p>
            <a:pPr>
              <a:buNone/>
            </a:pPr>
            <a:endParaRPr lang="en-US" sz="1600" dirty="0">
              <a:latin typeface="Roboto"/>
            </a:endParaRPr>
          </a:p>
          <a:p>
            <a:pPr>
              <a:buNone/>
            </a:pPr>
            <a:endParaRPr lang="en-GB" sz="2800" b="1" u="sng" dirty="0">
              <a:latin typeface="+mj-lt"/>
            </a:endParaRPr>
          </a:p>
          <a:p>
            <a:pPr algn="just">
              <a:buNone/>
            </a:pPr>
            <a:endParaRPr lang="en-US" sz="2000" dirty="0">
              <a:latin typeface="+mj-lt"/>
            </a:endParaRPr>
          </a:p>
          <a:p>
            <a:pPr algn="just">
              <a:buNone/>
            </a:pPr>
            <a:endParaRPr lang="en-US" sz="2000" dirty="0">
              <a:latin typeface="+mj-lt"/>
            </a:endParaRPr>
          </a:p>
          <a:p>
            <a:pPr>
              <a:buNone/>
            </a:pPr>
            <a:endParaRPr lang="en-GB" sz="6400" dirty="0"/>
          </a:p>
          <a:p>
            <a:pPr>
              <a:buNone/>
            </a:pPr>
            <a:endParaRPr lang="en-GB" sz="6400" dirty="0"/>
          </a:p>
          <a:p>
            <a:pPr>
              <a:buNone/>
            </a:pPr>
            <a:endParaRPr lang="en-GB" sz="6400" dirty="0"/>
          </a:p>
        </p:txBody>
      </p:sp>
      <p:pic>
        <p:nvPicPr>
          <p:cNvPr id="4" name="Picture 3"/>
          <p:cNvPicPr>
            <a:picLocks noChangeAspect="1"/>
          </p:cNvPicPr>
          <p:nvPr/>
        </p:nvPicPr>
        <p:blipFill rotWithShape="1">
          <a:blip r:embed="rId2"/>
          <a:srcRect b="54682"/>
          <a:stretch/>
        </p:blipFill>
        <p:spPr>
          <a:xfrm>
            <a:off x="1936606" y="4592216"/>
            <a:ext cx="3306237" cy="164232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3"/>
          <p:cNvSpPr>
            <a:spLocks noChangeArrowheads="1"/>
          </p:cNvSpPr>
          <p:nvPr/>
        </p:nvSpPr>
        <p:spPr bwMode="auto">
          <a:xfrm>
            <a:off x="2828925" y="4578124"/>
            <a:ext cx="7910411"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500" b="0" i="0" u="none" strike="noStrike" cap="none" normalizeH="0" baseline="0" dirty="0">
                <a:ln>
                  <a:noFill/>
                </a:ln>
                <a:solidFill>
                  <a:schemeClr val="tx1"/>
                </a:solidFill>
                <a:effectLst/>
              </a:rPr>
              <a:t> </a:t>
            </a: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sp>
        <p:nvSpPr>
          <p:cNvPr id="18" name="AutoShape 14" descr="n"/>
          <p:cNvSpPr>
            <a:spLocks noChangeAspect="1" noChangeArrowheads="1"/>
          </p:cNvSpPr>
          <p:nvPr/>
        </p:nvSpPr>
        <p:spPr bwMode="auto">
          <a:xfrm>
            <a:off x="2209800" y="-136525"/>
            <a:ext cx="142875" cy="1143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19" name="AutoShape 15" descr="\phi"/>
          <p:cNvSpPr>
            <a:spLocks noChangeAspect="1" noChangeArrowheads="1"/>
          </p:cNvSpPr>
          <p:nvPr/>
        </p:nvSpPr>
        <p:spPr bwMode="auto">
          <a:xfrm>
            <a:off x="2757488" y="-136525"/>
            <a:ext cx="142875" cy="2381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27" name="AutoShape 23" descr="n"/>
          <p:cNvSpPr>
            <a:spLocks noChangeAspect="1" noChangeArrowheads="1"/>
          </p:cNvSpPr>
          <p:nvPr/>
        </p:nvSpPr>
        <p:spPr bwMode="auto">
          <a:xfrm rot="10800000">
            <a:off x="2362200" y="15875"/>
            <a:ext cx="142875" cy="1143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28" name="AutoShape 24" descr="\phi"/>
          <p:cNvSpPr>
            <a:spLocks noChangeAspect="1" noChangeArrowheads="1"/>
          </p:cNvSpPr>
          <p:nvPr/>
        </p:nvSpPr>
        <p:spPr bwMode="auto">
          <a:xfrm rot="10800000">
            <a:off x="2909888" y="15875"/>
            <a:ext cx="142875" cy="2381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32" name="AutoShape 26" descr="p"/>
          <p:cNvSpPr>
            <a:spLocks noChangeAspect="1" noChangeArrowheads="1"/>
          </p:cNvSpPr>
          <p:nvPr/>
        </p:nvSpPr>
        <p:spPr bwMode="auto">
          <a:xfrm>
            <a:off x="2582863" y="-136525"/>
            <a:ext cx="133350" cy="1619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33" name="AutoShape 27" descr="q"/>
          <p:cNvSpPr>
            <a:spLocks noChangeAspect="1" noChangeArrowheads="1"/>
          </p:cNvSpPr>
          <p:nvPr/>
        </p:nvSpPr>
        <p:spPr bwMode="auto">
          <a:xfrm>
            <a:off x="3117850" y="-136525"/>
            <a:ext cx="104775" cy="1619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34" name="Title 33"/>
          <p:cNvSpPr>
            <a:spLocks noGrp="1"/>
          </p:cNvSpPr>
          <p:nvPr>
            <p:ph type="title"/>
          </p:nvPr>
        </p:nvSpPr>
        <p:spPr>
          <a:xfrm>
            <a:off x="0" y="485191"/>
            <a:ext cx="12192000" cy="5019681"/>
          </a:xfrm>
          <a:effectLst/>
        </p:spPr>
        <p:txBody>
          <a:bodyPr>
            <a:normAutofit/>
          </a:bodyPr>
          <a:lstStyle/>
          <a:p>
            <a:pPr algn="l"/>
            <a:r>
              <a:rPr lang="en-IN" sz="4000" b="1" u="sng" dirty="0">
                <a:solidFill>
                  <a:schemeClr val="accent5">
                    <a:lumMod val="75000"/>
                  </a:schemeClr>
                </a:solidFill>
                <a:latin typeface="SimSun-ExtB" panose="02010609060101010101" pitchFamily="49" charset="-122"/>
                <a:ea typeface="SimSun-ExtB" panose="02010609060101010101" pitchFamily="49" charset="-122"/>
              </a:rPr>
              <a:t>Steps involved in Caesar Cipher Algorithm.</a:t>
            </a:r>
            <a:br>
              <a:rPr lang="en-IN" sz="4000" b="1" u="sng" dirty="0">
                <a:solidFill>
                  <a:schemeClr val="accent5">
                    <a:lumMod val="75000"/>
                  </a:schemeClr>
                </a:solidFill>
                <a:latin typeface="SimSun-ExtB" panose="02010609060101010101" pitchFamily="49" charset="-122"/>
                <a:ea typeface="SimSun-ExtB" panose="02010609060101010101" pitchFamily="49" charset="-122"/>
              </a:rPr>
            </a:br>
            <a:r>
              <a:rPr lang="en-IN" sz="1800" dirty="0"/>
              <a:t/>
            </a:r>
            <a:br>
              <a:rPr lang="en-IN" sz="1800" dirty="0"/>
            </a:br>
            <a:r>
              <a:rPr lang="en-IN" sz="1800" b="1" dirty="0"/>
              <a:t/>
            </a:r>
            <a:br>
              <a:rPr lang="en-IN" sz="1800" b="1" dirty="0"/>
            </a:br>
            <a:r>
              <a:rPr lang="en-US" sz="1800" b="1" dirty="0"/>
              <a:t>Algorithm for Caesar Cipher:</a:t>
            </a:r>
            <a:br>
              <a:rPr lang="en-US" sz="1800" b="1" dirty="0"/>
            </a:br>
            <a:r>
              <a:rPr lang="en-US" sz="1800" b="1" dirty="0"/>
              <a:t/>
            </a:r>
            <a:br>
              <a:rPr lang="en-US" sz="1800" b="1" dirty="0"/>
            </a:br>
            <a:r>
              <a:rPr lang="en-US" sz="1800" b="1" dirty="0"/>
              <a:t>Input:</a:t>
            </a:r>
            <a:br>
              <a:rPr lang="en-US" sz="1800" b="1" dirty="0"/>
            </a:br>
            <a:r>
              <a:rPr lang="en-US" sz="1800" b="1" dirty="0"/>
              <a:t>1. A String of lower case letters, called Text.</a:t>
            </a:r>
            <a:br>
              <a:rPr lang="en-US" sz="1800" b="1" dirty="0"/>
            </a:br>
            <a:r>
              <a:rPr lang="en-US" sz="1800" b="1" dirty="0"/>
              <a:t>2. An Integer between 0-25 denoting the required shift.</a:t>
            </a:r>
            <a:br>
              <a:rPr lang="en-US" sz="1800" b="1" dirty="0"/>
            </a:br>
            <a:r>
              <a:rPr lang="en-US" sz="1800" b="1" dirty="0"/>
              <a:t/>
            </a:r>
            <a:br>
              <a:rPr lang="en-US" sz="1800" b="1" dirty="0"/>
            </a:br>
            <a:r>
              <a:rPr lang="en-US" sz="1800" b="1" dirty="0"/>
              <a:t/>
            </a:r>
            <a:br>
              <a:rPr lang="en-US" sz="1800" b="1" dirty="0"/>
            </a:br>
            <a:r>
              <a:rPr lang="en-US" sz="1800" b="1" dirty="0"/>
              <a:t>Procedure:</a:t>
            </a:r>
            <a:br>
              <a:rPr lang="en-US" sz="1800" b="1" dirty="0"/>
            </a:br>
            <a:r>
              <a:rPr lang="en-US" sz="1800" b="1" dirty="0"/>
              <a:t>Traverse the given text one character at a time .</a:t>
            </a:r>
            <a:br>
              <a:rPr lang="en-US" sz="1800" b="1" dirty="0"/>
            </a:br>
            <a:r>
              <a:rPr lang="en-US" sz="1800" b="1" dirty="0"/>
              <a:t>For each character, transform the given character as per the rule, depending on whether we’re encrypting or decrypting the text.</a:t>
            </a:r>
            <a:br>
              <a:rPr lang="en-US" sz="1800" b="1" dirty="0"/>
            </a:br>
            <a:r>
              <a:rPr lang="en-US" sz="1800" b="1" dirty="0"/>
              <a:t>Return the new string generated.</a:t>
            </a:r>
            <a:r>
              <a:rPr lang="en-US" sz="1200" dirty="0"/>
              <a:t/>
            </a:r>
            <a:br>
              <a:rPr lang="en-US" sz="1200" dirty="0"/>
            </a:br>
            <a:endParaRPr lang="en-IN" sz="1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F799827-9F30-4BB5-BAD1-017AFDE0824C}"/>
              </a:ext>
            </a:extLst>
          </p:cNvPr>
          <p:cNvSpPr>
            <a:spLocks noGrp="1"/>
          </p:cNvSpPr>
          <p:nvPr>
            <p:ph type="title"/>
          </p:nvPr>
        </p:nvSpPr>
        <p:spPr/>
        <p:txBody>
          <a:bodyPr/>
          <a:lstStyle/>
          <a:p>
            <a:r>
              <a:rPr lang="en-IN" dirty="0"/>
              <a:t>File Handling</a:t>
            </a:r>
          </a:p>
        </p:txBody>
      </p:sp>
      <p:sp>
        <p:nvSpPr>
          <p:cNvPr id="4" name="Content Placeholder 3">
            <a:extLst>
              <a:ext uri="{FF2B5EF4-FFF2-40B4-BE49-F238E27FC236}">
                <a16:creationId xmlns:a16="http://schemas.microsoft.com/office/drawing/2014/main" id="{1B340673-DC72-49F7-939D-0CDD860CB6BB}"/>
              </a:ext>
            </a:extLst>
          </p:cNvPr>
          <p:cNvSpPr>
            <a:spLocks noGrp="1"/>
          </p:cNvSpPr>
          <p:nvPr>
            <p:ph idx="1"/>
          </p:nvPr>
        </p:nvSpPr>
        <p:spPr/>
        <p:txBody>
          <a:bodyPr>
            <a:normAutofit lnSpcReduction="10000"/>
          </a:bodyPr>
          <a:lstStyle/>
          <a:p>
            <a:pPr marL="0" indent="0">
              <a:buNone/>
            </a:pPr>
            <a:r>
              <a:rPr lang="en-IN" sz="1800" dirty="0">
                <a:latin typeface="Arial" panose="020B0604020202020204" pitchFamily="34" charset="0"/>
                <a:cs typeface="Arial" panose="020B0604020202020204" pitchFamily="34" charset="0"/>
              </a:rPr>
              <a:t>In programming, we may require some specific input data to be generated several numbers of times. Sometimes, it is not enough to only display the data on the console. The data to be displayed may be very large, and only a limited amount of data can be displayed on the console, and since the memory is volatile, it is impossible to recover the programmatically generated data again and again. However, if we need to do so, we may store it onto the local file system which is volatile and can be accessed every time. Here, comes the need of file handling in C.</a:t>
            </a:r>
            <a:endParaRPr lang="en-US" sz="1800" dirty="0" smtClean="0">
              <a:latin typeface="Arial" panose="020B0604020202020204" pitchFamily="34" charset="0"/>
              <a:cs typeface="Arial" panose="020B0604020202020204" pitchFamily="34" charset="0"/>
            </a:endParaRPr>
          </a:p>
          <a:p>
            <a:pPr marL="0" indent="0">
              <a:buNone/>
            </a:pPr>
            <a:r>
              <a:rPr lang="en-US" sz="1800" dirty="0" smtClean="0">
                <a:latin typeface="Arial" panose="020B0604020202020204" pitchFamily="34" charset="0"/>
                <a:cs typeface="Arial" panose="020B0604020202020204" pitchFamily="34" charset="0"/>
              </a:rPr>
              <a:t>File </a:t>
            </a:r>
            <a:r>
              <a:rPr lang="en-US" sz="1800" dirty="0">
                <a:latin typeface="Arial" panose="020B0604020202020204" pitchFamily="34" charset="0"/>
                <a:cs typeface="Arial" panose="020B0604020202020204" pitchFamily="34" charset="0"/>
              </a:rPr>
              <a:t>handling in C enables us to create, update, read, and delete the files stored on the local file system through our C program. </a:t>
            </a:r>
            <a:endParaRPr lang="en-US" sz="1800" dirty="0" smtClean="0">
              <a:latin typeface="Arial" panose="020B0604020202020204" pitchFamily="34" charset="0"/>
              <a:cs typeface="Arial" panose="020B0604020202020204" pitchFamily="34" charset="0"/>
            </a:endParaRPr>
          </a:p>
          <a:p>
            <a:pPr marL="0" indent="0">
              <a:buNone/>
            </a:pPr>
            <a:endParaRPr lang="en-US" sz="1800" dirty="0">
              <a:latin typeface="Arial" panose="020B0604020202020204" pitchFamily="34" charset="0"/>
              <a:cs typeface="Arial" panose="020B0604020202020204" pitchFamily="34" charset="0"/>
            </a:endParaRPr>
          </a:p>
          <a:p>
            <a:pPr marL="0" indent="0">
              <a:buNone/>
            </a:pPr>
            <a:r>
              <a:rPr lang="en-US" sz="1800" dirty="0" smtClean="0">
                <a:latin typeface="Arial" panose="020B0604020202020204" pitchFamily="34" charset="0"/>
                <a:cs typeface="Arial" panose="020B0604020202020204" pitchFamily="34" charset="0"/>
              </a:rPr>
              <a:t>The </a:t>
            </a:r>
            <a:r>
              <a:rPr lang="en-US" sz="1800" dirty="0">
                <a:latin typeface="Arial" panose="020B0604020202020204" pitchFamily="34" charset="0"/>
                <a:cs typeface="Arial" panose="020B0604020202020204" pitchFamily="34" charset="0"/>
              </a:rPr>
              <a:t>following operations can be performed on a file</a:t>
            </a:r>
            <a:r>
              <a:rPr lang="en-US" sz="1800" dirty="0" smtClean="0">
                <a:latin typeface="Arial" panose="020B0604020202020204" pitchFamily="34" charset="0"/>
                <a:cs typeface="Arial" panose="020B0604020202020204" pitchFamily="34" charset="0"/>
              </a:rPr>
              <a:t>.</a:t>
            </a:r>
            <a:endParaRPr lang="en-US" sz="1600" dirty="0"/>
          </a:p>
          <a:p>
            <a:pPr>
              <a:buFont typeface="Wingdings" panose="05000000000000000000" pitchFamily="2" charset="2"/>
              <a:buChar char="v"/>
            </a:pPr>
            <a:r>
              <a:rPr lang="en-US" sz="1800" dirty="0"/>
              <a:t>Creation of the new file</a:t>
            </a:r>
          </a:p>
          <a:p>
            <a:pPr>
              <a:buFont typeface="Wingdings" panose="05000000000000000000" pitchFamily="2" charset="2"/>
              <a:buChar char="v"/>
            </a:pPr>
            <a:r>
              <a:rPr lang="en-US" sz="1800" dirty="0"/>
              <a:t>Opening an existing file</a:t>
            </a:r>
          </a:p>
          <a:p>
            <a:pPr>
              <a:buFont typeface="Wingdings" panose="05000000000000000000" pitchFamily="2" charset="2"/>
              <a:buChar char="v"/>
            </a:pPr>
            <a:r>
              <a:rPr lang="en-US" sz="1800" dirty="0"/>
              <a:t>Reading from the file</a:t>
            </a:r>
          </a:p>
          <a:p>
            <a:pPr>
              <a:buFont typeface="Wingdings" panose="05000000000000000000" pitchFamily="2" charset="2"/>
              <a:buChar char="v"/>
            </a:pPr>
            <a:r>
              <a:rPr lang="en-US" sz="1800" dirty="0"/>
              <a:t>Writing to the </a:t>
            </a:r>
            <a:r>
              <a:rPr lang="en-US" sz="1800" dirty="0" smtClean="0"/>
              <a:t>file</a:t>
            </a:r>
          </a:p>
          <a:p>
            <a:pPr>
              <a:buFont typeface="Wingdings" panose="05000000000000000000" pitchFamily="2" charset="2"/>
              <a:buChar char="v"/>
            </a:pPr>
            <a:r>
              <a:rPr lang="en-US" sz="1800" dirty="0" smtClean="0"/>
              <a:t>Deleting the file</a:t>
            </a:r>
            <a:endParaRPr lang="en-US" sz="1800" dirty="0"/>
          </a:p>
        </p:txBody>
      </p:sp>
    </p:spTree>
    <p:extLst>
      <p:ext uri="{BB962C8B-B14F-4D97-AF65-F5344CB8AC3E}">
        <p14:creationId xmlns:p14="http://schemas.microsoft.com/office/powerpoint/2010/main" val="32897485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A89067F-2FB3-4FCD-A295-06D3CDDDD90A}"/>
              </a:ext>
            </a:extLst>
          </p:cNvPr>
          <p:cNvSpPr>
            <a:spLocks noGrp="1"/>
          </p:cNvSpPr>
          <p:nvPr>
            <p:ph type="title"/>
          </p:nvPr>
        </p:nvSpPr>
        <p:spPr/>
        <p:txBody>
          <a:bodyPr>
            <a:normAutofit/>
          </a:bodyPr>
          <a:lstStyle/>
          <a:p>
            <a:r>
              <a:rPr lang="en-IN" sz="2800" b="1" u="sng" dirty="0"/>
              <a:t>Functions for File Handling</a:t>
            </a:r>
          </a:p>
        </p:txBody>
      </p:sp>
      <p:pic>
        <p:nvPicPr>
          <p:cNvPr id="6" name="Content Placeholder 5">
            <a:extLst>
              <a:ext uri="{FF2B5EF4-FFF2-40B4-BE49-F238E27FC236}">
                <a16:creationId xmlns:a16="http://schemas.microsoft.com/office/drawing/2014/main" id="{B0AAD05F-201B-4264-A341-A0B1E6F46F36}"/>
              </a:ext>
            </a:extLst>
          </p:cNvPr>
          <p:cNvPicPr>
            <a:picLocks noGrp="1" noChangeAspect="1"/>
          </p:cNvPicPr>
          <p:nvPr>
            <p:ph idx="1"/>
          </p:nvPr>
        </p:nvPicPr>
        <p:blipFill>
          <a:blip r:embed="rId2"/>
          <a:stretch>
            <a:fillRect/>
          </a:stretch>
        </p:blipFill>
        <p:spPr>
          <a:xfrm>
            <a:off x="2105411" y="1300842"/>
            <a:ext cx="8773657" cy="4525963"/>
          </a:xfrm>
        </p:spPr>
      </p:pic>
      <p:sp>
        <p:nvSpPr>
          <p:cNvPr id="4" name="Rectangle 3"/>
          <p:cNvSpPr/>
          <p:nvPr/>
        </p:nvSpPr>
        <p:spPr>
          <a:xfrm>
            <a:off x="5424974" y="5965371"/>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2</a:t>
            </a:r>
            <a:endParaRPr lang="en-IN" b="1" i="1" dirty="0">
              <a:solidFill>
                <a:schemeClr val="tx1"/>
              </a:solidFill>
            </a:endParaRPr>
          </a:p>
        </p:txBody>
      </p:sp>
    </p:spTree>
    <p:extLst>
      <p:ext uri="{BB962C8B-B14F-4D97-AF65-F5344CB8AC3E}">
        <p14:creationId xmlns:p14="http://schemas.microsoft.com/office/powerpoint/2010/main" val="800531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F84D46D-3FB8-4962-9943-21B66FBBAE10}"/>
              </a:ext>
            </a:extLst>
          </p:cNvPr>
          <p:cNvSpPr>
            <a:spLocks noGrp="1"/>
          </p:cNvSpPr>
          <p:nvPr>
            <p:ph type="title"/>
          </p:nvPr>
        </p:nvSpPr>
        <p:spPr/>
        <p:txBody>
          <a:bodyPr>
            <a:normAutofit fontScale="90000"/>
          </a:bodyPr>
          <a:lstStyle/>
          <a:p>
            <a:r>
              <a:rPr lang="en-IN" dirty="0" smtClean="0"/>
              <a:t> Cardless Withdrawal Interface</a:t>
            </a:r>
            <a:r>
              <a:rPr lang="en-IN" dirty="0"/>
              <a:t/>
            </a:r>
            <a:br>
              <a:rPr lang="en-IN" dirty="0"/>
            </a:br>
            <a:endParaRPr lang="en-IN" dirty="0"/>
          </a:p>
        </p:txBody>
      </p:sp>
      <p:pic>
        <p:nvPicPr>
          <p:cNvPr id="5" name="Content Placeholder 4">
            <a:extLst>
              <a:ext uri="{FF2B5EF4-FFF2-40B4-BE49-F238E27FC236}">
                <a16:creationId xmlns:a16="http://schemas.microsoft.com/office/drawing/2014/main" id="{36C0E4C5-A9DD-4B4D-8D56-35EBC774C88A}"/>
              </a:ext>
            </a:extLst>
          </p:cNvPr>
          <p:cNvPicPr>
            <a:picLocks noGrp="1" noChangeAspect="1"/>
          </p:cNvPicPr>
          <p:nvPr>
            <p:ph idx="1"/>
          </p:nvPr>
        </p:nvPicPr>
        <p:blipFill rotWithShape="1">
          <a:blip r:embed="rId2"/>
          <a:srcRect t="-4846" r="47836" b="34911"/>
          <a:stretch/>
        </p:blipFill>
        <p:spPr>
          <a:xfrm>
            <a:off x="2038711" y="771322"/>
            <a:ext cx="8196971" cy="5038531"/>
          </a:xfrm>
        </p:spPr>
      </p:pic>
      <p:sp>
        <p:nvSpPr>
          <p:cNvPr id="4" name="Rectangle 3"/>
          <p:cNvSpPr/>
          <p:nvPr/>
        </p:nvSpPr>
        <p:spPr>
          <a:xfrm>
            <a:off x="5107576" y="6012621"/>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3</a:t>
            </a:r>
            <a:endParaRPr lang="en-IN" b="1" i="1" dirty="0">
              <a:solidFill>
                <a:schemeClr val="tx1"/>
              </a:solidFill>
            </a:endParaRPr>
          </a:p>
        </p:txBody>
      </p:sp>
    </p:spTree>
    <p:extLst>
      <p:ext uri="{BB962C8B-B14F-4D97-AF65-F5344CB8AC3E}">
        <p14:creationId xmlns:p14="http://schemas.microsoft.com/office/powerpoint/2010/main" val="11745174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A7B06-71C7-4B48-8690-5E64529A85E5}"/>
              </a:ext>
            </a:extLst>
          </p:cNvPr>
          <p:cNvSpPr>
            <a:spLocks noGrp="1"/>
          </p:cNvSpPr>
          <p:nvPr>
            <p:ph type="title"/>
          </p:nvPr>
        </p:nvSpPr>
        <p:spPr/>
        <p:txBody>
          <a:bodyPr/>
          <a:lstStyle/>
          <a:p>
            <a:r>
              <a:rPr lang="en-IN" dirty="0"/>
              <a:t>Registration Process</a:t>
            </a:r>
          </a:p>
        </p:txBody>
      </p:sp>
      <p:pic>
        <p:nvPicPr>
          <p:cNvPr id="4" name="Content Placeholder 3">
            <a:extLst>
              <a:ext uri="{FF2B5EF4-FFF2-40B4-BE49-F238E27FC236}">
                <a16:creationId xmlns:a16="http://schemas.microsoft.com/office/drawing/2014/main" id="{16CFDC17-C704-4BA6-8A63-DD08C04D70E1}"/>
              </a:ext>
            </a:extLst>
          </p:cNvPr>
          <p:cNvPicPr>
            <a:picLocks noGrp="1" noChangeAspect="1"/>
          </p:cNvPicPr>
          <p:nvPr>
            <p:ph idx="1"/>
          </p:nvPr>
        </p:nvPicPr>
        <p:blipFill rotWithShape="1">
          <a:blip r:embed="rId2"/>
          <a:srcRect l="-689" t="2993" r="75816" b="70340"/>
          <a:stretch/>
        </p:blipFill>
        <p:spPr>
          <a:xfrm>
            <a:off x="922903" y="2485343"/>
            <a:ext cx="4548774" cy="2743234"/>
          </a:xfrm>
          <a:prstGeom prst="rect">
            <a:avLst/>
          </a:prstGeom>
        </p:spPr>
      </p:pic>
      <p:pic>
        <p:nvPicPr>
          <p:cNvPr id="8" name="Picture 7">
            <a:extLst>
              <a:ext uri="{FF2B5EF4-FFF2-40B4-BE49-F238E27FC236}">
                <a16:creationId xmlns:a16="http://schemas.microsoft.com/office/drawing/2014/main" id="{FF9A66D9-1B6E-4D38-A572-CA960A1700BF}"/>
              </a:ext>
            </a:extLst>
          </p:cNvPr>
          <p:cNvPicPr>
            <a:picLocks noChangeAspect="1"/>
          </p:cNvPicPr>
          <p:nvPr/>
        </p:nvPicPr>
        <p:blipFill rotWithShape="1">
          <a:blip r:embed="rId3"/>
          <a:srcRect t="2667" r="69750" b="63760"/>
          <a:stretch/>
        </p:blipFill>
        <p:spPr>
          <a:xfrm>
            <a:off x="6720324" y="2485343"/>
            <a:ext cx="4161035" cy="2743234"/>
          </a:xfrm>
          <a:prstGeom prst="rect">
            <a:avLst/>
          </a:prstGeom>
        </p:spPr>
      </p:pic>
      <p:sp>
        <p:nvSpPr>
          <p:cNvPr id="5" name="Rectangle 4"/>
          <p:cNvSpPr/>
          <p:nvPr/>
        </p:nvSpPr>
        <p:spPr>
          <a:xfrm>
            <a:off x="2268583" y="5466805"/>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4</a:t>
            </a:r>
            <a:endParaRPr lang="en-IN" b="1" i="1" dirty="0">
              <a:solidFill>
                <a:schemeClr val="tx1"/>
              </a:solidFill>
            </a:endParaRPr>
          </a:p>
        </p:txBody>
      </p:sp>
      <p:sp>
        <p:nvSpPr>
          <p:cNvPr id="6" name="Rectangle 5"/>
          <p:cNvSpPr/>
          <p:nvPr/>
        </p:nvSpPr>
        <p:spPr>
          <a:xfrm>
            <a:off x="8098971" y="5412377"/>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5</a:t>
            </a:r>
            <a:endParaRPr lang="en-IN" b="1" i="1" dirty="0">
              <a:solidFill>
                <a:schemeClr val="tx1"/>
              </a:solidFill>
            </a:endParaRPr>
          </a:p>
        </p:txBody>
      </p:sp>
    </p:spTree>
    <p:extLst>
      <p:ext uri="{BB962C8B-B14F-4D97-AF65-F5344CB8AC3E}">
        <p14:creationId xmlns:p14="http://schemas.microsoft.com/office/powerpoint/2010/main" val="11413961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530BE52-67B0-4514-A5BE-78F2C6BF0DB9}"/>
              </a:ext>
            </a:extLst>
          </p:cNvPr>
          <p:cNvPicPr>
            <a:picLocks noChangeAspect="1"/>
          </p:cNvPicPr>
          <p:nvPr/>
        </p:nvPicPr>
        <p:blipFill rotWithShape="1">
          <a:blip r:embed="rId2"/>
          <a:srcRect t="2857" r="76352" b="60272"/>
          <a:stretch/>
        </p:blipFill>
        <p:spPr>
          <a:xfrm>
            <a:off x="1651518" y="1534884"/>
            <a:ext cx="3480319" cy="3251720"/>
          </a:xfrm>
          <a:prstGeom prst="rect">
            <a:avLst/>
          </a:prstGeom>
        </p:spPr>
      </p:pic>
      <p:pic>
        <p:nvPicPr>
          <p:cNvPr id="6" name="Picture 5">
            <a:extLst>
              <a:ext uri="{FF2B5EF4-FFF2-40B4-BE49-F238E27FC236}">
                <a16:creationId xmlns:a16="http://schemas.microsoft.com/office/drawing/2014/main" id="{9FB0E0B6-B001-430F-8E58-590AE64DD1A2}"/>
              </a:ext>
            </a:extLst>
          </p:cNvPr>
          <p:cNvPicPr>
            <a:picLocks noChangeAspect="1"/>
          </p:cNvPicPr>
          <p:nvPr/>
        </p:nvPicPr>
        <p:blipFill rotWithShape="1">
          <a:blip r:embed="rId3"/>
          <a:srcRect t="2994" r="63954" b="5034"/>
          <a:stretch/>
        </p:blipFill>
        <p:spPr>
          <a:xfrm>
            <a:off x="5617029" y="249127"/>
            <a:ext cx="4394718" cy="5812039"/>
          </a:xfrm>
          <a:prstGeom prst="rect">
            <a:avLst/>
          </a:prstGeom>
        </p:spPr>
      </p:pic>
      <p:sp>
        <p:nvSpPr>
          <p:cNvPr id="5" name="Rectangle 4"/>
          <p:cNvSpPr/>
          <p:nvPr/>
        </p:nvSpPr>
        <p:spPr>
          <a:xfrm>
            <a:off x="2495006" y="4946469"/>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6</a:t>
            </a:r>
            <a:endParaRPr lang="en-IN" b="1" i="1" dirty="0">
              <a:solidFill>
                <a:schemeClr val="tx1"/>
              </a:solidFill>
            </a:endParaRPr>
          </a:p>
        </p:txBody>
      </p:sp>
      <p:sp>
        <p:nvSpPr>
          <p:cNvPr id="7" name="Rectangle 6"/>
          <p:cNvSpPr/>
          <p:nvPr/>
        </p:nvSpPr>
        <p:spPr>
          <a:xfrm>
            <a:off x="7197634" y="6178731"/>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a:t>
            </a:r>
            <a:r>
              <a:rPr lang="en-IN" b="1" i="1" dirty="0">
                <a:solidFill>
                  <a:schemeClr val="tx1"/>
                </a:solidFill>
              </a:rPr>
              <a:t>7</a:t>
            </a:r>
          </a:p>
        </p:txBody>
      </p:sp>
    </p:spTree>
    <p:extLst>
      <p:ext uri="{BB962C8B-B14F-4D97-AF65-F5344CB8AC3E}">
        <p14:creationId xmlns:p14="http://schemas.microsoft.com/office/powerpoint/2010/main" val="2340458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FDDAA2-2281-453D-9E6A-CB727B05784F}"/>
              </a:ext>
            </a:extLst>
          </p:cNvPr>
          <p:cNvPicPr>
            <a:picLocks noChangeAspect="1"/>
          </p:cNvPicPr>
          <p:nvPr/>
        </p:nvPicPr>
        <p:blipFill rotWithShape="1">
          <a:blip r:embed="rId2"/>
          <a:srcRect t="2721" r="69617" b="62857"/>
          <a:stretch/>
        </p:blipFill>
        <p:spPr>
          <a:xfrm>
            <a:off x="2718320" y="1950098"/>
            <a:ext cx="6210500" cy="3658222"/>
          </a:xfrm>
          <a:prstGeom prst="rect">
            <a:avLst/>
          </a:prstGeom>
        </p:spPr>
      </p:pic>
      <p:sp>
        <p:nvSpPr>
          <p:cNvPr id="3" name="Rectangle 2"/>
          <p:cNvSpPr/>
          <p:nvPr/>
        </p:nvSpPr>
        <p:spPr>
          <a:xfrm>
            <a:off x="5151120" y="5791199"/>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8</a:t>
            </a:r>
            <a:endParaRPr lang="en-IN" b="1" i="1" dirty="0">
              <a:solidFill>
                <a:schemeClr val="tx1"/>
              </a:solidFill>
            </a:endParaRPr>
          </a:p>
        </p:txBody>
      </p:sp>
      <p:sp>
        <p:nvSpPr>
          <p:cNvPr id="2" name="Rectangle 1"/>
          <p:cNvSpPr/>
          <p:nvPr/>
        </p:nvSpPr>
        <p:spPr>
          <a:xfrm>
            <a:off x="2978331" y="574766"/>
            <a:ext cx="5190309" cy="923108"/>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dirty="0" smtClean="0">
                <a:solidFill>
                  <a:schemeClr val="tx1"/>
                </a:solidFill>
                <a:latin typeface="Arial Black" panose="020B0A04020102020204" pitchFamily="34" charset="0"/>
              </a:rPr>
              <a:t>      SUCCESSFULL REGISTRATION OF NEW ACCOUNT</a:t>
            </a:r>
            <a:endParaRPr lang="en-IN"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371550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64841" y="-821094"/>
            <a:ext cx="12192000" cy="6083559"/>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ormAutofit/>
          </a:bodyPr>
          <a:lstStyle/>
          <a:p>
            <a:r>
              <a:rPr lang="en-IN" b="1" u="sng" dirty="0">
                <a:solidFill>
                  <a:schemeClr val="accent5">
                    <a:lumMod val="75000"/>
                  </a:schemeClr>
                </a:solidFill>
                <a:latin typeface="Eras Medium ITC" panose="020B0602030504020804" pitchFamily="34" charset="0"/>
              </a:rPr>
              <a:t>Cardless Cash Withdrawal(CCW)</a:t>
            </a:r>
            <a:r>
              <a:rPr lang="en-IN" dirty="0"/>
              <a:t/>
            </a:r>
            <a:br>
              <a:rPr lang="en-IN" dirty="0"/>
            </a:br>
            <a:r>
              <a:rPr lang="en-IN" dirty="0"/>
              <a:t/>
            </a:r>
            <a:br>
              <a:rPr lang="en-IN" dirty="0"/>
            </a:br>
            <a:r>
              <a:rPr lang="en-IN" dirty="0"/>
              <a:t/>
            </a:r>
            <a:br>
              <a:rPr lang="en-IN" dirty="0"/>
            </a:br>
            <a:r>
              <a:rPr lang="en-IN" dirty="0"/>
              <a:t/>
            </a:r>
            <a:br>
              <a:rPr lang="en-IN" dirty="0"/>
            </a:br>
            <a:r>
              <a:rPr lang="en-IN" dirty="0"/>
              <a:t/>
            </a:r>
            <a:br>
              <a:rPr lang="en-IN" dirty="0"/>
            </a:br>
            <a:r>
              <a:rPr lang="en-IN" dirty="0"/>
              <a:t>                                                                         </a:t>
            </a:r>
            <a:br>
              <a:rPr lang="en-IN" dirty="0"/>
            </a:br>
            <a:endParaRPr lang="en-IN" dirty="0"/>
          </a:p>
        </p:txBody>
      </p:sp>
      <p:graphicFrame>
        <p:nvGraphicFramePr>
          <p:cNvPr id="2" name="Table 2"/>
          <p:cNvGraphicFramePr>
            <a:graphicFrameLocks noGrp="1"/>
          </p:cNvGraphicFramePr>
          <p:nvPr/>
        </p:nvGraphicFramePr>
        <p:xfrm>
          <a:off x="7268547" y="4432041"/>
          <a:ext cx="4516016" cy="1524000"/>
        </p:xfrm>
        <a:graphic>
          <a:graphicData uri="http://schemas.openxmlformats.org/drawingml/2006/table">
            <a:tbl>
              <a:tblPr firstRow="1" bandRow="1">
                <a:tableStyleId>{073A0DAA-6AF3-43AB-8588-CEC1D06C72B9}</a:tableStyleId>
              </a:tblPr>
              <a:tblGrid>
                <a:gridCol w="2258008">
                  <a:extLst>
                    <a:ext uri="{9D8B030D-6E8A-4147-A177-3AD203B41FA5}">
                      <a16:colId xmlns:a16="http://schemas.microsoft.com/office/drawing/2014/main" val="20000"/>
                    </a:ext>
                  </a:extLst>
                </a:gridCol>
                <a:gridCol w="2258008">
                  <a:extLst>
                    <a:ext uri="{9D8B030D-6E8A-4147-A177-3AD203B41FA5}">
                      <a16:colId xmlns:a16="http://schemas.microsoft.com/office/drawing/2014/main" val="20001"/>
                    </a:ext>
                  </a:extLst>
                </a:gridCol>
              </a:tblGrid>
              <a:tr h="370892">
                <a:tc>
                  <a:txBody>
                    <a:bodyPr/>
                    <a:lstStyle/>
                    <a:p>
                      <a:r>
                        <a:rPr lang="en-IN" dirty="0"/>
                        <a:t>NAME</a:t>
                      </a:r>
                    </a:p>
                  </a:txBody>
                  <a:tcPr/>
                </a:tc>
                <a:tc>
                  <a:txBody>
                    <a:bodyPr/>
                    <a:lstStyle/>
                    <a:p>
                      <a:r>
                        <a:rPr lang="en-IN" dirty="0"/>
                        <a:t>Enrollment No.</a:t>
                      </a:r>
                    </a:p>
                  </a:txBody>
                  <a:tcPr/>
                </a:tc>
                <a:extLst>
                  <a:ext uri="{0D108BD9-81ED-4DB2-BD59-A6C34878D82A}">
                    <a16:rowId xmlns:a16="http://schemas.microsoft.com/office/drawing/2014/main" val="10000"/>
                  </a:ext>
                </a:extLst>
              </a:tr>
              <a:tr h="370892">
                <a:tc>
                  <a:txBody>
                    <a:bodyPr/>
                    <a:lstStyle/>
                    <a:p>
                      <a:r>
                        <a:rPr lang="en-IN" dirty="0"/>
                        <a:t>Ankita Rani</a:t>
                      </a:r>
                    </a:p>
                  </a:txBody>
                  <a:tcPr/>
                </a:tc>
                <a:tc>
                  <a:txBody>
                    <a:bodyPr/>
                    <a:lstStyle/>
                    <a:p>
                      <a:r>
                        <a:rPr lang="en-IN" sz="1800" dirty="0"/>
                        <a:t>R610218008</a:t>
                      </a:r>
                      <a:endParaRPr lang="en-IN" dirty="0"/>
                    </a:p>
                  </a:txBody>
                  <a:tcPr/>
                </a:tc>
                <a:extLst>
                  <a:ext uri="{0D108BD9-81ED-4DB2-BD59-A6C34878D82A}">
                    <a16:rowId xmlns:a16="http://schemas.microsoft.com/office/drawing/2014/main" val="10001"/>
                  </a:ext>
                </a:extLst>
              </a:tr>
              <a:tr h="370892">
                <a:tc>
                  <a:txBody>
                    <a:bodyPr/>
                    <a:lstStyle/>
                    <a:p>
                      <a:r>
                        <a:rPr lang="en-IN" dirty="0"/>
                        <a:t>Subham Kumar</a:t>
                      </a:r>
                    </a:p>
                  </a:txBody>
                  <a:tcPr/>
                </a:tc>
                <a:tc>
                  <a:txBody>
                    <a:bodyPr/>
                    <a:lstStyle/>
                    <a:p>
                      <a:r>
                        <a:rPr lang="en-IN" sz="1800" dirty="0"/>
                        <a:t>R610218030</a:t>
                      </a:r>
                      <a:endParaRPr lang="en-IN" dirty="0"/>
                    </a:p>
                  </a:txBody>
                  <a:tcPr/>
                </a:tc>
                <a:extLst>
                  <a:ext uri="{0D108BD9-81ED-4DB2-BD59-A6C34878D82A}">
                    <a16:rowId xmlns:a16="http://schemas.microsoft.com/office/drawing/2014/main" val="10002"/>
                  </a:ext>
                </a:extLst>
              </a:tr>
              <a:tr h="370892">
                <a:tc>
                  <a:txBody>
                    <a:bodyPr/>
                    <a:lstStyle/>
                    <a:p>
                      <a:r>
                        <a:rPr lang="en-IN" dirty="0"/>
                        <a:t>Aman Kumar</a:t>
                      </a:r>
                    </a:p>
                  </a:txBody>
                  <a:tcPr/>
                </a:tc>
                <a:tc>
                  <a:txBody>
                    <a:bodyPr/>
                    <a:lstStyle/>
                    <a:p>
                      <a:r>
                        <a:rPr lang="en-IN" sz="1800" dirty="0"/>
                        <a:t>R610218005</a:t>
                      </a:r>
                      <a:endParaRPr lang="en-IN" dirty="0"/>
                    </a:p>
                  </a:txBody>
                  <a:tcPr/>
                </a:tc>
                <a:extLst>
                  <a:ext uri="{0D108BD9-81ED-4DB2-BD59-A6C34878D82A}">
                    <a16:rowId xmlns:a16="http://schemas.microsoft.com/office/drawing/2014/main" val="10003"/>
                  </a:ext>
                </a:extLst>
              </a:tr>
            </a:tbl>
          </a:graphicData>
        </a:graphic>
      </p:graphicFrame>
      <p:graphicFrame>
        <p:nvGraphicFramePr>
          <p:cNvPr id="3" name="Table 4"/>
          <p:cNvGraphicFramePr>
            <a:graphicFrameLocks noGrp="1"/>
          </p:cNvGraphicFramePr>
          <p:nvPr>
            <p:extLst>
              <p:ext uri="{D42A27DB-BD31-4B8C-83A1-F6EECF244321}">
                <p14:modId xmlns:p14="http://schemas.microsoft.com/office/powerpoint/2010/main" val="1879544176"/>
              </p:ext>
            </p:extLst>
          </p:nvPr>
        </p:nvGraphicFramePr>
        <p:xfrm>
          <a:off x="3097763" y="2220686"/>
          <a:ext cx="4879910" cy="1922105"/>
        </p:xfrm>
        <a:graphic>
          <a:graphicData uri="http://schemas.openxmlformats.org/drawingml/2006/table">
            <a:tbl>
              <a:tblPr firstRow="1" bandRow="1">
                <a:tableStyleId>{7DF18680-E054-41AD-8BC1-D1AEF772440D}</a:tableStyleId>
              </a:tblPr>
              <a:tblGrid>
                <a:gridCol w="4879910">
                  <a:extLst>
                    <a:ext uri="{9D8B030D-6E8A-4147-A177-3AD203B41FA5}">
                      <a16:colId xmlns:a16="http://schemas.microsoft.com/office/drawing/2014/main" val="20000"/>
                    </a:ext>
                  </a:extLst>
                </a:gridCol>
              </a:tblGrid>
              <a:tr h="384421">
                <a:tc>
                  <a:txBody>
                    <a:bodyPr/>
                    <a:lstStyle/>
                    <a:p>
                      <a:pPr algn="ctr"/>
                      <a:r>
                        <a:rPr lang="en-IN" sz="1800" dirty="0">
                          <a:solidFill>
                            <a:schemeClr val="tx1"/>
                          </a:solidFill>
                        </a:rPr>
                        <a:t>Under the guidance of:</a:t>
                      </a:r>
                      <a:endParaRPr lang="en-IN" dirty="0">
                        <a:solidFill>
                          <a:schemeClr val="tx1"/>
                        </a:solidFill>
                      </a:endParaRPr>
                    </a:p>
                  </a:txBody>
                  <a:tcPr/>
                </a:tc>
                <a:extLst>
                  <a:ext uri="{0D108BD9-81ED-4DB2-BD59-A6C34878D82A}">
                    <a16:rowId xmlns:a16="http://schemas.microsoft.com/office/drawing/2014/main" val="10000"/>
                  </a:ext>
                </a:extLst>
              </a:tr>
              <a:tr h="384421">
                <a:tc>
                  <a:txBody>
                    <a:bodyPr/>
                    <a:lstStyle/>
                    <a:p>
                      <a:pPr algn="ctr"/>
                      <a:r>
                        <a:rPr lang="en-IN" sz="1800" dirty="0">
                          <a:solidFill>
                            <a:schemeClr val="tx1"/>
                          </a:solidFill>
                        </a:rPr>
                        <a:t>Mr.Sumit Kumar</a:t>
                      </a:r>
                      <a:endParaRPr lang="en-IN" dirty="0"/>
                    </a:p>
                  </a:txBody>
                  <a:tcPr/>
                </a:tc>
                <a:extLst>
                  <a:ext uri="{0D108BD9-81ED-4DB2-BD59-A6C34878D82A}">
                    <a16:rowId xmlns:a16="http://schemas.microsoft.com/office/drawing/2014/main" val="10001"/>
                  </a:ext>
                </a:extLst>
              </a:tr>
              <a:tr h="384421">
                <a:tc>
                  <a:txBody>
                    <a:bodyPr/>
                    <a:lstStyle/>
                    <a:p>
                      <a:pPr algn="ctr"/>
                      <a:r>
                        <a:rPr lang="en-IN" sz="1800" dirty="0"/>
                        <a:t>(Assistant Professor)</a:t>
                      </a:r>
                      <a:endParaRPr lang="en-IN" dirty="0"/>
                    </a:p>
                  </a:txBody>
                  <a:tcPr/>
                </a:tc>
                <a:extLst>
                  <a:ext uri="{0D108BD9-81ED-4DB2-BD59-A6C34878D82A}">
                    <a16:rowId xmlns:a16="http://schemas.microsoft.com/office/drawing/2014/main" val="10002"/>
                  </a:ext>
                </a:extLst>
              </a:tr>
              <a:tr h="384421">
                <a:tc>
                  <a:txBody>
                    <a:bodyPr/>
                    <a:lstStyle/>
                    <a:p>
                      <a:pPr algn="ctr"/>
                      <a:r>
                        <a:rPr lang="en-IN" sz="1800" dirty="0">
                          <a:solidFill>
                            <a:schemeClr val="tx1"/>
                          </a:solidFill>
                        </a:rPr>
                        <a:t>Department of Systemics</a:t>
                      </a:r>
                      <a:endParaRPr lang="en-IN" dirty="0"/>
                    </a:p>
                  </a:txBody>
                  <a:tcPr/>
                </a:tc>
                <a:extLst>
                  <a:ext uri="{0D108BD9-81ED-4DB2-BD59-A6C34878D82A}">
                    <a16:rowId xmlns:a16="http://schemas.microsoft.com/office/drawing/2014/main" val="10003"/>
                  </a:ext>
                </a:extLst>
              </a:tr>
              <a:tr h="384421">
                <a:tc>
                  <a:txBody>
                    <a:bodyPr/>
                    <a:lstStyle/>
                    <a:p>
                      <a:pPr algn="ctr"/>
                      <a:r>
                        <a:rPr lang="en-IN" sz="1800" dirty="0">
                          <a:solidFill>
                            <a:schemeClr val="tx1"/>
                          </a:solidFill>
                        </a:rPr>
                        <a:t>School Of Computer Science</a:t>
                      </a:r>
                      <a:endParaRPr lang="en-IN" dirty="0"/>
                    </a:p>
                  </a:txBody>
                  <a:tcPr/>
                </a:tc>
                <a:extLst>
                  <a:ext uri="{0D108BD9-81ED-4DB2-BD59-A6C34878D82A}">
                    <a16:rowId xmlns:a16="http://schemas.microsoft.com/office/drawing/2014/main" val="10004"/>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6BE1A4-40E0-49CF-957E-1579E091B8BA}"/>
              </a:ext>
            </a:extLst>
          </p:cNvPr>
          <p:cNvSpPr>
            <a:spLocks noGrp="1"/>
          </p:cNvSpPr>
          <p:nvPr>
            <p:ph type="title"/>
          </p:nvPr>
        </p:nvSpPr>
        <p:spPr/>
        <p:txBody>
          <a:bodyPr/>
          <a:lstStyle/>
          <a:p>
            <a:r>
              <a:rPr lang="en-IN" dirty="0"/>
              <a:t>Login Process</a:t>
            </a:r>
          </a:p>
        </p:txBody>
      </p:sp>
      <p:pic>
        <p:nvPicPr>
          <p:cNvPr id="8" name="Content Placeholder 7">
            <a:extLst>
              <a:ext uri="{FF2B5EF4-FFF2-40B4-BE49-F238E27FC236}">
                <a16:creationId xmlns:a16="http://schemas.microsoft.com/office/drawing/2014/main" id="{D48AFEAD-3327-4DD7-A532-158000310DEC}"/>
              </a:ext>
            </a:extLst>
          </p:cNvPr>
          <p:cNvPicPr>
            <a:picLocks noGrp="1" noChangeAspect="1"/>
          </p:cNvPicPr>
          <p:nvPr>
            <p:ph idx="1"/>
          </p:nvPr>
        </p:nvPicPr>
        <p:blipFill rotWithShape="1">
          <a:blip r:embed="rId2"/>
          <a:srcRect t="2615" r="78076" b="66138"/>
          <a:stretch/>
        </p:blipFill>
        <p:spPr>
          <a:xfrm>
            <a:off x="1115568" y="1940304"/>
            <a:ext cx="4080720" cy="3271776"/>
          </a:xfrm>
        </p:spPr>
      </p:pic>
      <p:pic>
        <p:nvPicPr>
          <p:cNvPr id="12" name="Picture 11">
            <a:extLst>
              <a:ext uri="{FF2B5EF4-FFF2-40B4-BE49-F238E27FC236}">
                <a16:creationId xmlns:a16="http://schemas.microsoft.com/office/drawing/2014/main" id="{28061218-BD75-4187-85CD-B019CD2ACDE8}"/>
              </a:ext>
            </a:extLst>
          </p:cNvPr>
          <p:cNvPicPr>
            <a:picLocks noChangeAspect="1"/>
          </p:cNvPicPr>
          <p:nvPr/>
        </p:nvPicPr>
        <p:blipFill rotWithShape="1">
          <a:blip r:embed="rId3"/>
          <a:srcRect t="2518" r="68750" b="58223"/>
          <a:stretch/>
        </p:blipFill>
        <p:spPr>
          <a:xfrm>
            <a:off x="6167120" y="1772951"/>
            <a:ext cx="4395680" cy="3606481"/>
          </a:xfrm>
          <a:prstGeom prst="rect">
            <a:avLst/>
          </a:prstGeom>
        </p:spPr>
      </p:pic>
      <p:sp>
        <p:nvSpPr>
          <p:cNvPr id="6" name="Rectangle 5"/>
          <p:cNvSpPr/>
          <p:nvPr/>
        </p:nvSpPr>
        <p:spPr>
          <a:xfrm>
            <a:off x="7911737" y="5713766"/>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10</a:t>
            </a:r>
            <a:endParaRPr lang="en-IN" b="1" i="1" dirty="0">
              <a:solidFill>
                <a:schemeClr val="tx1"/>
              </a:solidFill>
            </a:endParaRPr>
          </a:p>
        </p:txBody>
      </p:sp>
      <p:sp>
        <p:nvSpPr>
          <p:cNvPr id="7" name="Rectangle 6"/>
          <p:cNvSpPr/>
          <p:nvPr/>
        </p:nvSpPr>
        <p:spPr>
          <a:xfrm>
            <a:off x="2473234" y="5430737"/>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9</a:t>
            </a:r>
            <a:endParaRPr lang="en-IN" b="1" i="1" dirty="0">
              <a:solidFill>
                <a:schemeClr val="tx1"/>
              </a:solidFill>
            </a:endParaRPr>
          </a:p>
        </p:txBody>
      </p:sp>
    </p:spTree>
    <p:extLst>
      <p:ext uri="{BB962C8B-B14F-4D97-AF65-F5344CB8AC3E}">
        <p14:creationId xmlns:p14="http://schemas.microsoft.com/office/powerpoint/2010/main" val="23199484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1EC23F0-3AA6-43D9-A171-02EE160A2340}"/>
              </a:ext>
            </a:extLst>
          </p:cNvPr>
          <p:cNvSpPr>
            <a:spLocks noGrp="1"/>
          </p:cNvSpPr>
          <p:nvPr>
            <p:ph type="title"/>
          </p:nvPr>
        </p:nvSpPr>
        <p:spPr/>
        <p:txBody>
          <a:bodyPr/>
          <a:lstStyle/>
          <a:p>
            <a:r>
              <a:rPr lang="en-IN" dirty="0"/>
              <a:t>Withdrawal Process</a:t>
            </a:r>
          </a:p>
        </p:txBody>
      </p:sp>
      <p:pic>
        <p:nvPicPr>
          <p:cNvPr id="6" name="Content Placeholder 5">
            <a:extLst>
              <a:ext uri="{FF2B5EF4-FFF2-40B4-BE49-F238E27FC236}">
                <a16:creationId xmlns:a16="http://schemas.microsoft.com/office/drawing/2014/main" id="{5BF4BEF0-4C7E-41AD-BC3F-D0F9B945A9CB}"/>
              </a:ext>
            </a:extLst>
          </p:cNvPr>
          <p:cNvPicPr>
            <a:picLocks noGrp="1" noChangeAspect="1"/>
          </p:cNvPicPr>
          <p:nvPr>
            <p:ph idx="1"/>
          </p:nvPr>
        </p:nvPicPr>
        <p:blipFill rotWithShape="1">
          <a:blip r:embed="rId2"/>
          <a:srcRect l="10604" t="20764" r="51894" b="36359"/>
          <a:stretch/>
        </p:blipFill>
        <p:spPr>
          <a:xfrm>
            <a:off x="1127760" y="1930401"/>
            <a:ext cx="4206240" cy="3484880"/>
          </a:xfrm>
        </p:spPr>
      </p:pic>
      <p:pic>
        <p:nvPicPr>
          <p:cNvPr id="11" name="Picture 10">
            <a:extLst>
              <a:ext uri="{FF2B5EF4-FFF2-40B4-BE49-F238E27FC236}">
                <a16:creationId xmlns:a16="http://schemas.microsoft.com/office/drawing/2014/main" id="{E59950C1-9387-4375-8B09-77F6324875B7}"/>
              </a:ext>
            </a:extLst>
          </p:cNvPr>
          <p:cNvPicPr>
            <a:picLocks noChangeAspect="1"/>
          </p:cNvPicPr>
          <p:nvPr/>
        </p:nvPicPr>
        <p:blipFill rotWithShape="1">
          <a:blip r:embed="rId3"/>
          <a:srcRect l="10500" t="21036" r="60417" b="43704"/>
          <a:stretch/>
        </p:blipFill>
        <p:spPr>
          <a:xfrm>
            <a:off x="6380480" y="1930401"/>
            <a:ext cx="4206240" cy="3484880"/>
          </a:xfrm>
          <a:prstGeom prst="rect">
            <a:avLst/>
          </a:prstGeom>
        </p:spPr>
      </p:pic>
      <p:sp>
        <p:nvSpPr>
          <p:cNvPr id="5" name="Rectangle 4"/>
          <p:cNvSpPr/>
          <p:nvPr/>
        </p:nvSpPr>
        <p:spPr>
          <a:xfrm>
            <a:off x="7660174" y="5731691"/>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12</a:t>
            </a:r>
            <a:endParaRPr lang="en-IN" b="1" i="1" dirty="0">
              <a:solidFill>
                <a:schemeClr val="tx1"/>
              </a:solidFill>
            </a:endParaRPr>
          </a:p>
        </p:txBody>
      </p:sp>
      <p:sp>
        <p:nvSpPr>
          <p:cNvPr id="8" name="Rectangle 7"/>
          <p:cNvSpPr/>
          <p:nvPr/>
        </p:nvSpPr>
        <p:spPr>
          <a:xfrm>
            <a:off x="2542902" y="5731690"/>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11</a:t>
            </a:r>
            <a:endParaRPr lang="en-IN" b="1" i="1" dirty="0">
              <a:solidFill>
                <a:schemeClr val="tx1"/>
              </a:solidFill>
            </a:endParaRPr>
          </a:p>
        </p:txBody>
      </p:sp>
    </p:spTree>
    <p:extLst>
      <p:ext uri="{BB962C8B-B14F-4D97-AF65-F5344CB8AC3E}">
        <p14:creationId xmlns:p14="http://schemas.microsoft.com/office/powerpoint/2010/main" val="2682840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013C347-5A58-4822-95BA-508F6EB90E1E}"/>
              </a:ext>
            </a:extLst>
          </p:cNvPr>
          <p:cNvPicPr>
            <a:picLocks noGrp="1" noChangeAspect="1"/>
          </p:cNvPicPr>
          <p:nvPr>
            <p:ph idx="1"/>
          </p:nvPr>
        </p:nvPicPr>
        <p:blipFill rotWithShape="1">
          <a:blip r:embed="rId2"/>
          <a:srcRect l="10350" t="20989" r="47349" b="46139"/>
          <a:stretch/>
        </p:blipFill>
        <p:spPr>
          <a:xfrm>
            <a:off x="2580640" y="2052320"/>
            <a:ext cx="6827520" cy="3586480"/>
          </a:xfrm>
        </p:spPr>
      </p:pic>
      <p:sp>
        <p:nvSpPr>
          <p:cNvPr id="3" name="Rectangle 2"/>
          <p:cNvSpPr/>
          <p:nvPr/>
        </p:nvSpPr>
        <p:spPr>
          <a:xfrm>
            <a:off x="4698274" y="5913120"/>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13</a:t>
            </a:r>
            <a:endParaRPr lang="en-IN" b="1" i="1" dirty="0">
              <a:solidFill>
                <a:schemeClr val="tx1"/>
              </a:solidFill>
            </a:endParaRPr>
          </a:p>
        </p:txBody>
      </p:sp>
    </p:spTree>
    <p:extLst>
      <p:ext uri="{BB962C8B-B14F-4D97-AF65-F5344CB8AC3E}">
        <p14:creationId xmlns:p14="http://schemas.microsoft.com/office/powerpoint/2010/main" val="19652450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11EEF-5FBE-4C83-BF45-2F49493DD982}"/>
              </a:ext>
            </a:extLst>
          </p:cNvPr>
          <p:cNvSpPr>
            <a:spLocks noGrp="1"/>
          </p:cNvSpPr>
          <p:nvPr>
            <p:ph type="title"/>
          </p:nvPr>
        </p:nvSpPr>
        <p:spPr/>
        <p:txBody>
          <a:bodyPr/>
          <a:lstStyle/>
          <a:p>
            <a:r>
              <a:rPr lang="en-IN" dirty="0"/>
              <a:t>Balance Enquiry</a:t>
            </a:r>
          </a:p>
        </p:txBody>
      </p:sp>
      <p:pic>
        <p:nvPicPr>
          <p:cNvPr id="5" name="Content Placeholder 4">
            <a:extLst>
              <a:ext uri="{FF2B5EF4-FFF2-40B4-BE49-F238E27FC236}">
                <a16:creationId xmlns:a16="http://schemas.microsoft.com/office/drawing/2014/main" id="{937CB72A-6976-44EB-888C-1189C09763BF}"/>
              </a:ext>
            </a:extLst>
          </p:cNvPr>
          <p:cNvPicPr>
            <a:picLocks noGrp="1" noChangeAspect="1"/>
          </p:cNvPicPr>
          <p:nvPr>
            <p:ph idx="1"/>
          </p:nvPr>
        </p:nvPicPr>
        <p:blipFill rotWithShape="1">
          <a:blip r:embed="rId2"/>
          <a:srcRect l="3785" t="9540" r="47238" b="56193"/>
          <a:stretch/>
        </p:blipFill>
        <p:spPr>
          <a:xfrm>
            <a:off x="6400800" y="2062480"/>
            <a:ext cx="4185920" cy="2641600"/>
          </a:xfrm>
        </p:spPr>
      </p:pic>
      <p:pic>
        <p:nvPicPr>
          <p:cNvPr id="6" name="Picture 5">
            <a:extLst>
              <a:ext uri="{FF2B5EF4-FFF2-40B4-BE49-F238E27FC236}">
                <a16:creationId xmlns:a16="http://schemas.microsoft.com/office/drawing/2014/main" id="{E24726D9-5AC0-462E-8203-E6BFB187EFAE}"/>
              </a:ext>
            </a:extLst>
          </p:cNvPr>
          <p:cNvPicPr>
            <a:picLocks noChangeAspect="1"/>
          </p:cNvPicPr>
          <p:nvPr/>
        </p:nvPicPr>
        <p:blipFill rotWithShape="1">
          <a:blip r:embed="rId3"/>
          <a:srcRect b="45768"/>
          <a:stretch/>
        </p:blipFill>
        <p:spPr>
          <a:xfrm>
            <a:off x="762001" y="1962761"/>
            <a:ext cx="4927600" cy="2741319"/>
          </a:xfrm>
          <a:prstGeom prst="rect">
            <a:avLst/>
          </a:prstGeom>
        </p:spPr>
      </p:pic>
      <p:sp>
        <p:nvSpPr>
          <p:cNvPr id="7" name="Rectangle 6"/>
          <p:cNvSpPr/>
          <p:nvPr/>
        </p:nvSpPr>
        <p:spPr>
          <a:xfrm>
            <a:off x="2402375" y="4955287"/>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14</a:t>
            </a:r>
            <a:endParaRPr lang="en-IN" b="1" i="1" dirty="0">
              <a:solidFill>
                <a:schemeClr val="tx1"/>
              </a:solidFill>
            </a:endParaRPr>
          </a:p>
        </p:txBody>
      </p:sp>
      <p:sp>
        <p:nvSpPr>
          <p:cNvPr id="8" name="Rectangle 7"/>
          <p:cNvSpPr/>
          <p:nvPr/>
        </p:nvSpPr>
        <p:spPr>
          <a:xfrm>
            <a:off x="7772400" y="4913492"/>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15</a:t>
            </a:r>
            <a:endParaRPr lang="en-IN" b="1" i="1" dirty="0">
              <a:solidFill>
                <a:schemeClr val="tx1"/>
              </a:solidFill>
            </a:endParaRPr>
          </a:p>
        </p:txBody>
      </p:sp>
    </p:spTree>
    <p:extLst>
      <p:ext uri="{BB962C8B-B14F-4D97-AF65-F5344CB8AC3E}">
        <p14:creationId xmlns:p14="http://schemas.microsoft.com/office/powerpoint/2010/main" val="35417559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C9C8C-B7B2-4617-8097-BD0ABEF533B3}"/>
              </a:ext>
            </a:extLst>
          </p:cNvPr>
          <p:cNvSpPr>
            <a:spLocks noGrp="1"/>
          </p:cNvSpPr>
          <p:nvPr>
            <p:ph type="title"/>
          </p:nvPr>
        </p:nvSpPr>
        <p:spPr/>
        <p:txBody>
          <a:bodyPr/>
          <a:lstStyle/>
          <a:p>
            <a:r>
              <a:rPr lang="en-IN" dirty="0"/>
              <a:t>Bank Database</a:t>
            </a:r>
          </a:p>
        </p:txBody>
      </p:sp>
      <p:pic>
        <p:nvPicPr>
          <p:cNvPr id="5" name="Content Placeholder 4">
            <a:extLst>
              <a:ext uri="{FF2B5EF4-FFF2-40B4-BE49-F238E27FC236}">
                <a16:creationId xmlns:a16="http://schemas.microsoft.com/office/drawing/2014/main" id="{370A08A6-FE07-488A-9F06-2F1A82527F1F}"/>
              </a:ext>
            </a:extLst>
          </p:cNvPr>
          <p:cNvPicPr>
            <a:picLocks noGrp="1" noChangeAspect="1"/>
          </p:cNvPicPr>
          <p:nvPr>
            <p:ph idx="1"/>
          </p:nvPr>
        </p:nvPicPr>
        <p:blipFill>
          <a:blip r:embed="rId2"/>
          <a:stretch>
            <a:fillRect/>
          </a:stretch>
        </p:blipFill>
        <p:spPr>
          <a:xfrm>
            <a:off x="2133882" y="1484086"/>
            <a:ext cx="8046156" cy="4525963"/>
          </a:xfrm>
        </p:spPr>
      </p:pic>
      <p:sp>
        <p:nvSpPr>
          <p:cNvPr id="4" name="Rectangle 3"/>
          <p:cNvSpPr/>
          <p:nvPr/>
        </p:nvSpPr>
        <p:spPr>
          <a:xfrm>
            <a:off x="5333534" y="6178731"/>
            <a:ext cx="1646852" cy="28302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b="1" i="1" dirty="0" smtClean="0">
                <a:solidFill>
                  <a:schemeClr val="tx1"/>
                </a:solidFill>
              </a:rPr>
              <a:t>FIG. 16</a:t>
            </a:r>
            <a:endParaRPr lang="en-IN" b="1" i="1" dirty="0">
              <a:solidFill>
                <a:schemeClr val="tx1"/>
              </a:solidFill>
            </a:endParaRPr>
          </a:p>
        </p:txBody>
      </p:sp>
    </p:spTree>
    <p:extLst>
      <p:ext uri="{BB962C8B-B14F-4D97-AF65-F5344CB8AC3E}">
        <p14:creationId xmlns:p14="http://schemas.microsoft.com/office/powerpoint/2010/main" val="7441463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a:innerShdw blurRad="114300">
              <a:prstClr val="black"/>
            </a:innerShdw>
          </a:effectLst>
        </p:spPr>
        <p:txBody>
          <a:bodyPr>
            <a:normAutofit/>
          </a:bodyPr>
          <a:lstStyle/>
          <a:p>
            <a:r>
              <a:rPr lang="en-GB" sz="3600" b="1" u="sng" dirty="0">
                <a:solidFill>
                  <a:schemeClr val="accent5">
                    <a:lumMod val="75000"/>
                  </a:schemeClr>
                </a:solidFill>
                <a:effectLst>
                  <a:outerShdw blurRad="38100" dist="38100" dir="2700000" algn="tl">
                    <a:srgbClr val="000000">
                      <a:alpha val="43137"/>
                    </a:srgbClr>
                  </a:outerShdw>
                </a:effectLst>
                <a:latin typeface="SimSun-ExtB" panose="02010609060101010101" pitchFamily="49" charset="-122"/>
                <a:ea typeface="SimSun-ExtB" panose="02010609060101010101" pitchFamily="49" charset="-122"/>
              </a:rPr>
              <a:t>Pert Chart</a:t>
            </a:r>
          </a:p>
        </p:txBody>
      </p:sp>
      <p:sp>
        <p:nvSpPr>
          <p:cNvPr id="7" name="Rectangle 6"/>
          <p:cNvSpPr/>
          <p:nvPr/>
        </p:nvSpPr>
        <p:spPr>
          <a:xfrm>
            <a:off x="2254899" y="1570039"/>
            <a:ext cx="1925215" cy="1275799"/>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1400" dirty="0"/>
              <a:t>Planning</a:t>
            </a:r>
          </a:p>
          <a:p>
            <a:pPr algn="ctr"/>
            <a:endParaRPr lang="en-IN" sz="1400" dirty="0"/>
          </a:p>
          <a:p>
            <a:pPr algn="ctr"/>
            <a:r>
              <a:rPr lang="en-IN" sz="1400" dirty="0"/>
              <a:t>Start date-</a:t>
            </a:r>
            <a:r>
              <a:rPr lang="en-US" altLang="en-IN" sz="1400" dirty="0"/>
              <a:t>10/08/2020</a:t>
            </a:r>
            <a:endParaRPr lang="en-IN" sz="1400" dirty="0"/>
          </a:p>
          <a:p>
            <a:pPr algn="ctr"/>
            <a:r>
              <a:rPr lang="en-IN" sz="1400" dirty="0"/>
              <a:t>End Date-</a:t>
            </a:r>
            <a:r>
              <a:rPr lang="en-US" altLang="en-IN" sz="1400" dirty="0"/>
              <a:t>16/08/2020</a:t>
            </a:r>
            <a:endParaRPr lang="en-US" altLang="en-IN" dirty="0"/>
          </a:p>
        </p:txBody>
      </p:sp>
      <p:sp>
        <p:nvSpPr>
          <p:cNvPr id="8" name="Rectangle 7"/>
          <p:cNvSpPr/>
          <p:nvPr/>
        </p:nvSpPr>
        <p:spPr>
          <a:xfrm>
            <a:off x="4746172" y="1570039"/>
            <a:ext cx="2338874" cy="127579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altLang="en-IN" sz="1400" dirty="0"/>
              <a:t>  </a:t>
            </a:r>
            <a:r>
              <a:rPr lang="en-IN" sz="1400" dirty="0"/>
              <a:t>Requirement Analysis</a:t>
            </a:r>
          </a:p>
          <a:p>
            <a:pPr algn="ctr"/>
            <a:endParaRPr lang="en-IN" sz="1400" dirty="0"/>
          </a:p>
          <a:p>
            <a:pPr algn="ctr"/>
            <a:r>
              <a:rPr lang="en-IN" sz="1400" dirty="0"/>
              <a:t>Start Date-</a:t>
            </a:r>
            <a:r>
              <a:rPr lang="en-US" altLang="en-IN" sz="1400" dirty="0"/>
              <a:t>17/08/2020</a:t>
            </a:r>
            <a:endParaRPr lang="en-IN" sz="1400" dirty="0"/>
          </a:p>
          <a:p>
            <a:pPr algn="ctr"/>
            <a:r>
              <a:rPr lang="en-IN" sz="1400" dirty="0"/>
              <a:t>End Date</a:t>
            </a:r>
            <a:r>
              <a:rPr lang="en-US" altLang="en-IN" sz="1400" dirty="0"/>
              <a:t>-31/08/2020</a:t>
            </a:r>
          </a:p>
        </p:txBody>
      </p:sp>
      <p:sp>
        <p:nvSpPr>
          <p:cNvPr id="9" name="Rectangle 8"/>
          <p:cNvSpPr/>
          <p:nvPr/>
        </p:nvSpPr>
        <p:spPr>
          <a:xfrm>
            <a:off x="7763069" y="1570041"/>
            <a:ext cx="2338875" cy="127579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1400" dirty="0"/>
              <a:t>Product Design</a:t>
            </a:r>
          </a:p>
          <a:p>
            <a:pPr algn="ctr"/>
            <a:endParaRPr lang="en-IN" sz="1400" dirty="0"/>
          </a:p>
          <a:p>
            <a:pPr algn="ctr"/>
            <a:r>
              <a:rPr lang="en-IN" sz="1400" dirty="0"/>
              <a:t>Start Date-</a:t>
            </a:r>
            <a:r>
              <a:rPr lang="en-US" altLang="en-IN" sz="1400" dirty="0"/>
              <a:t>01/09/2020</a:t>
            </a:r>
            <a:endParaRPr lang="en-IN" sz="1400" dirty="0"/>
          </a:p>
          <a:p>
            <a:pPr algn="ctr"/>
            <a:r>
              <a:rPr lang="en-IN" sz="1400" dirty="0"/>
              <a:t>End Date-</a:t>
            </a:r>
            <a:r>
              <a:rPr lang="en-US" altLang="en-IN" sz="1400" dirty="0"/>
              <a:t>14/09/2020</a:t>
            </a:r>
          </a:p>
        </p:txBody>
      </p:sp>
      <p:sp>
        <p:nvSpPr>
          <p:cNvPr id="10" name="Rectangle 9"/>
          <p:cNvSpPr/>
          <p:nvPr/>
        </p:nvSpPr>
        <p:spPr>
          <a:xfrm>
            <a:off x="5201920" y="3519805"/>
            <a:ext cx="2092960" cy="123761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altLang="en-IN" sz="1400" dirty="0"/>
              <a:t>Testing</a:t>
            </a:r>
            <a:endParaRPr lang="en-IN" sz="1400" dirty="0"/>
          </a:p>
          <a:p>
            <a:pPr algn="ctr"/>
            <a:endParaRPr lang="en-IN" sz="1400" dirty="0"/>
          </a:p>
          <a:p>
            <a:pPr algn="ctr"/>
            <a:r>
              <a:rPr lang="en-IN" sz="1400" dirty="0"/>
              <a:t>Start Date- </a:t>
            </a:r>
            <a:r>
              <a:rPr lang="en-US" altLang="en-IN" sz="1400" dirty="0"/>
              <a:t>12/10/2020</a:t>
            </a:r>
            <a:endParaRPr lang="en-IN" sz="1400" dirty="0"/>
          </a:p>
          <a:p>
            <a:pPr algn="ctr"/>
            <a:r>
              <a:rPr lang="en-IN" sz="1400" dirty="0"/>
              <a:t>End Date</a:t>
            </a:r>
            <a:r>
              <a:rPr lang="en-IN" dirty="0"/>
              <a:t>-</a:t>
            </a:r>
            <a:r>
              <a:rPr lang="en-US" altLang="en-IN" sz="1400" dirty="0"/>
              <a:t>19/10/2020</a:t>
            </a:r>
            <a:endParaRPr lang="en-IN" dirty="0"/>
          </a:p>
          <a:p>
            <a:pPr algn="ctr"/>
            <a:endParaRPr lang="en-IN" dirty="0"/>
          </a:p>
        </p:txBody>
      </p:sp>
      <p:sp>
        <p:nvSpPr>
          <p:cNvPr id="11" name="Rectangle 10"/>
          <p:cNvSpPr/>
          <p:nvPr/>
        </p:nvSpPr>
        <p:spPr>
          <a:xfrm>
            <a:off x="7962900" y="3480435"/>
            <a:ext cx="2303145" cy="131508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1400" dirty="0"/>
              <a:t>Coding</a:t>
            </a:r>
          </a:p>
          <a:p>
            <a:pPr algn="ctr"/>
            <a:endParaRPr lang="en-IN" sz="1400" dirty="0"/>
          </a:p>
          <a:p>
            <a:pPr algn="ctr"/>
            <a:r>
              <a:rPr lang="en-IN" sz="1400" dirty="0"/>
              <a:t>Start Date-</a:t>
            </a:r>
            <a:r>
              <a:rPr lang="en-US" altLang="en-IN" sz="1400" dirty="0"/>
              <a:t>15/09/2020</a:t>
            </a:r>
            <a:endParaRPr lang="en-IN" sz="1400" dirty="0"/>
          </a:p>
          <a:p>
            <a:pPr algn="ctr"/>
            <a:r>
              <a:rPr lang="en-IN" sz="1400" dirty="0"/>
              <a:t>End Date-</a:t>
            </a:r>
            <a:r>
              <a:rPr lang="en-US" sz="1400" dirty="0"/>
              <a:t>01</a:t>
            </a:r>
            <a:r>
              <a:rPr lang="en-US" altLang="en-IN" sz="1400" dirty="0"/>
              <a:t>/12/2020</a:t>
            </a:r>
            <a:endParaRPr lang="en-IN" sz="1400" dirty="0"/>
          </a:p>
          <a:p>
            <a:pPr algn="ctr"/>
            <a:endParaRPr lang="en-IN" sz="1400" dirty="0"/>
          </a:p>
          <a:p>
            <a:pPr algn="ctr"/>
            <a:endParaRPr lang="en-IN" sz="1400" dirty="0"/>
          </a:p>
        </p:txBody>
      </p:sp>
      <p:sp>
        <p:nvSpPr>
          <p:cNvPr id="13" name="Rectangle 12"/>
          <p:cNvSpPr/>
          <p:nvPr/>
        </p:nvSpPr>
        <p:spPr>
          <a:xfrm>
            <a:off x="2127250" y="3582670"/>
            <a:ext cx="2052955" cy="121285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altLang="en-IN" sz="1400" dirty="0"/>
              <a:t>Debug</a:t>
            </a:r>
            <a:endParaRPr lang="en-IN" sz="1400" dirty="0"/>
          </a:p>
          <a:p>
            <a:pPr algn="ctr"/>
            <a:r>
              <a:rPr lang="en-IN" sz="1400" dirty="0"/>
              <a:t>Start Date-</a:t>
            </a:r>
            <a:r>
              <a:rPr lang="en-US" altLang="en-IN" sz="1400" dirty="0"/>
              <a:t>20/10/2020</a:t>
            </a:r>
            <a:endParaRPr lang="en-IN" sz="1400" dirty="0"/>
          </a:p>
          <a:p>
            <a:pPr algn="ctr"/>
            <a:r>
              <a:rPr lang="en-IN" sz="1400" dirty="0"/>
              <a:t>End Date-</a:t>
            </a:r>
            <a:r>
              <a:rPr lang="en-US" altLang="en-IN" sz="1400" dirty="0"/>
              <a:t>27/10/2020</a:t>
            </a:r>
            <a:endParaRPr lang="en-IN" dirty="0"/>
          </a:p>
          <a:p>
            <a:pPr algn="ctr"/>
            <a:endParaRPr lang="en-IN" dirty="0"/>
          </a:p>
        </p:txBody>
      </p:sp>
      <p:cxnSp>
        <p:nvCxnSpPr>
          <p:cNvPr id="23" name="Straight Arrow Connector 22"/>
          <p:cNvCxnSpPr>
            <a:cxnSpLocks/>
            <a:stCxn id="7" idx="3"/>
            <a:endCxn id="8" idx="1"/>
          </p:cNvCxnSpPr>
          <p:nvPr/>
        </p:nvCxnSpPr>
        <p:spPr>
          <a:xfrm flipV="1">
            <a:off x="4180114" y="2207938"/>
            <a:ext cx="566058"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8" idx="3"/>
            <a:endCxn id="9" idx="1"/>
          </p:cNvCxnSpPr>
          <p:nvPr/>
        </p:nvCxnSpPr>
        <p:spPr>
          <a:xfrm>
            <a:off x="7085046" y="2207938"/>
            <a:ext cx="678023"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9" idx="2"/>
          </p:cNvCxnSpPr>
          <p:nvPr/>
        </p:nvCxnSpPr>
        <p:spPr>
          <a:xfrm>
            <a:off x="8932545" y="2846070"/>
            <a:ext cx="0" cy="63436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a:endCxn id="10" idx="3"/>
          </p:cNvCxnSpPr>
          <p:nvPr/>
        </p:nvCxnSpPr>
        <p:spPr>
          <a:xfrm flipH="1">
            <a:off x="7294880" y="4138930"/>
            <a:ext cx="66802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a:endCxn id="13" idx="3"/>
          </p:cNvCxnSpPr>
          <p:nvPr/>
        </p:nvCxnSpPr>
        <p:spPr>
          <a:xfrm flipH="1">
            <a:off x="4180205" y="4189095"/>
            <a:ext cx="102171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 name="Oval 2">
            <a:extLst>
              <a:ext uri="{FF2B5EF4-FFF2-40B4-BE49-F238E27FC236}">
                <a16:creationId xmlns:a16="http://schemas.microsoft.com/office/drawing/2014/main" id="{81C56A90-AFF2-4748-914D-A27132055213}"/>
              </a:ext>
            </a:extLst>
          </p:cNvPr>
          <p:cNvSpPr/>
          <p:nvPr/>
        </p:nvSpPr>
        <p:spPr>
          <a:xfrm>
            <a:off x="410547" y="1912776"/>
            <a:ext cx="1166330" cy="522514"/>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IN" dirty="0">
                <a:solidFill>
                  <a:schemeClr val="tx1"/>
                </a:solidFill>
              </a:rPr>
              <a:t>START</a:t>
            </a:r>
          </a:p>
        </p:txBody>
      </p:sp>
      <p:sp>
        <p:nvSpPr>
          <p:cNvPr id="4" name="Oval 3">
            <a:extLst>
              <a:ext uri="{FF2B5EF4-FFF2-40B4-BE49-F238E27FC236}">
                <a16:creationId xmlns:a16="http://schemas.microsoft.com/office/drawing/2014/main" id="{51434998-994F-42F4-8ECD-D6E0DEADA848}"/>
              </a:ext>
            </a:extLst>
          </p:cNvPr>
          <p:cNvSpPr/>
          <p:nvPr/>
        </p:nvSpPr>
        <p:spPr>
          <a:xfrm>
            <a:off x="513181" y="3924771"/>
            <a:ext cx="1166329" cy="572584"/>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IN" dirty="0">
                <a:solidFill>
                  <a:schemeClr val="tx1"/>
                </a:solidFill>
              </a:rPr>
              <a:t>END</a:t>
            </a:r>
          </a:p>
        </p:txBody>
      </p:sp>
      <p:cxnSp>
        <p:nvCxnSpPr>
          <p:cNvPr id="6" name="Straight Arrow Connector 5">
            <a:extLst>
              <a:ext uri="{FF2B5EF4-FFF2-40B4-BE49-F238E27FC236}">
                <a16:creationId xmlns:a16="http://schemas.microsoft.com/office/drawing/2014/main" id="{1DC8FE6C-6C64-47D9-A84D-023615D483D7}"/>
              </a:ext>
            </a:extLst>
          </p:cNvPr>
          <p:cNvCxnSpPr>
            <a:cxnSpLocks/>
            <a:stCxn id="3" idx="6"/>
            <a:endCxn id="7" idx="1"/>
          </p:cNvCxnSpPr>
          <p:nvPr/>
        </p:nvCxnSpPr>
        <p:spPr>
          <a:xfrm>
            <a:off x="1576877" y="2174033"/>
            <a:ext cx="678022" cy="3390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6742FAAE-9C7F-4737-B241-2152317A4BEB}"/>
              </a:ext>
            </a:extLst>
          </p:cNvPr>
          <p:cNvCxnSpPr>
            <a:stCxn id="13" idx="1"/>
          </p:cNvCxnSpPr>
          <p:nvPr/>
        </p:nvCxnSpPr>
        <p:spPr>
          <a:xfrm flipH="1">
            <a:off x="1679510" y="4189095"/>
            <a:ext cx="44774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normAutofit/>
          </a:bodyPr>
          <a:lstStyle/>
          <a:p>
            <a:r>
              <a:rPr lang="en-US" sz="3600" b="1" u="sng" dirty="0">
                <a:solidFill>
                  <a:schemeClr val="accent5">
                    <a:lumMod val="75000"/>
                  </a:schemeClr>
                </a:solidFill>
                <a:effectLst>
                  <a:outerShdw blurRad="38100" dist="38100" dir="2700000" algn="tl">
                    <a:srgbClr val="000000">
                      <a:alpha val="43137"/>
                    </a:srgbClr>
                  </a:outerShdw>
                </a:effectLst>
                <a:latin typeface="SimSun-ExtB" panose="02010609060101010101" pitchFamily="49" charset="-122"/>
                <a:ea typeface="SimSun-ExtB" panose="02010609060101010101" pitchFamily="49" charset="-122"/>
              </a:rPr>
              <a:t>CONCLUSION</a:t>
            </a:r>
            <a:endParaRPr lang="en-GB" sz="3600" b="1" u="sng" dirty="0">
              <a:solidFill>
                <a:schemeClr val="accent5">
                  <a:lumMod val="75000"/>
                </a:schemeClr>
              </a:solidFill>
              <a:effectLst>
                <a:outerShdw blurRad="38100" dist="38100" dir="2700000" algn="tl">
                  <a:srgbClr val="000000">
                    <a:alpha val="43137"/>
                  </a:srgbClr>
                </a:outerShdw>
              </a:effectLst>
              <a:latin typeface="SimSun-ExtB" panose="02010609060101010101" pitchFamily="49" charset="-122"/>
              <a:ea typeface="SimSun-ExtB" panose="02010609060101010101" pitchFamily="49" charset="-122"/>
            </a:endParaRPr>
          </a:p>
        </p:txBody>
      </p:sp>
      <p:sp>
        <p:nvSpPr>
          <p:cNvPr id="3" name="Content Placeholder 2"/>
          <p:cNvSpPr>
            <a:spLocks noGrp="1"/>
          </p:cNvSpPr>
          <p:nvPr>
            <p:ph idx="1"/>
          </p:nvPr>
        </p:nvSpPr>
        <p:spPr>
          <a:ln>
            <a:noFill/>
          </a:ln>
          <a:effectLst/>
          <a:scene3d>
            <a:camera prst="orthographicFront">
              <a:rot lat="0" lon="0" rev="0"/>
            </a:camera>
            <a:lightRig rig="brightRoom" dir="t">
              <a:rot lat="0" lon="0" rev="600000"/>
            </a:lightRig>
          </a:scene3d>
          <a:sp3d prstMaterial="metal">
            <a:bevelT w="38100" h="57150" prst="angle"/>
          </a:sp3d>
        </p:spPr>
        <p:txBody>
          <a:bodyPr>
            <a:normAutofit/>
          </a:bodyPr>
          <a:lstStyle/>
          <a:p>
            <a:pPr>
              <a:buNone/>
            </a:pPr>
            <a:r>
              <a:rPr lang="en-US" sz="1800" dirty="0">
                <a:latin typeface="+mj-lt"/>
              </a:rPr>
              <a:t>       Till now we have studied about the C programming language and designed a methodology which  proposes a </a:t>
            </a:r>
          </a:p>
          <a:p>
            <a:pPr>
              <a:buNone/>
            </a:pPr>
            <a:r>
              <a:rPr lang="en-US" sz="1800" dirty="0">
                <a:latin typeface="+mj-lt"/>
              </a:rPr>
              <a:t>       style of cash withdrawal without the involvement of debit card. </a:t>
            </a:r>
            <a:r>
              <a:rPr lang="en-US" sz="1800" b="0" i="0" dirty="0">
                <a:solidFill>
                  <a:srgbClr val="000000"/>
                </a:solidFill>
                <a:effectLst/>
                <a:latin typeface="+mj-lt"/>
              </a:rPr>
              <a:t>In the proposed model  OTP (One Time Password) will be sent to user on their phone via mail which will be entered by the user on the ATM interface to complete a transaction without the hassle of carrying physical cards. We have</a:t>
            </a:r>
            <a:r>
              <a:rPr lang="en-US" sz="1800" dirty="0">
                <a:latin typeface="+mj-lt"/>
              </a:rPr>
              <a:t> implemented this methodology using the C Programming Language. Our method is simple and effective and would definitely be preferred by all kinds of users.  In general, it will positively impact the banking industry and the society by reducing the rising levels of crimes that are associated with ATM transactions. In this system, we propose the Secure-PIN- Authentication, OTP-based authentication so that the Transaction process becomes easier, reliable, secure, and eliminating the need of carrying any kind of swipe cards.</a:t>
            </a:r>
          </a:p>
          <a:p>
            <a:pPr>
              <a:buNone/>
            </a:pPr>
            <a:endParaRPr lang="en-GB"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1413" y="212435"/>
            <a:ext cx="10972800" cy="1143000"/>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ormAutofit/>
          </a:bodyPr>
          <a:lstStyle/>
          <a:p>
            <a:r>
              <a:rPr lang="en-US" sz="3600" b="1" u="sng" dirty="0">
                <a:solidFill>
                  <a:schemeClr val="accent5">
                    <a:lumMod val="75000"/>
                  </a:schemeClr>
                </a:solidFill>
                <a:effectLst>
                  <a:outerShdw blurRad="38100" dist="38100" dir="2700000" algn="tl">
                    <a:srgbClr val="000000">
                      <a:alpha val="43137"/>
                    </a:srgbClr>
                  </a:outerShdw>
                </a:effectLst>
                <a:latin typeface="SimSun-ExtB" panose="02010609060101010101" pitchFamily="49" charset="-122"/>
                <a:ea typeface="SimSun-ExtB" panose="02010609060101010101" pitchFamily="49" charset="-122"/>
              </a:rPr>
              <a:t>References</a:t>
            </a:r>
            <a:endParaRPr lang="en-GB" sz="3600" b="1" u="sng" dirty="0">
              <a:solidFill>
                <a:schemeClr val="accent5">
                  <a:lumMod val="75000"/>
                </a:schemeClr>
              </a:solidFill>
              <a:effectLst>
                <a:outerShdw blurRad="38100" dist="38100" dir="2700000" algn="tl">
                  <a:srgbClr val="000000">
                    <a:alpha val="43137"/>
                  </a:srgbClr>
                </a:outerShdw>
              </a:effectLst>
              <a:latin typeface="SimSun-ExtB" panose="02010609060101010101" pitchFamily="49" charset="-122"/>
              <a:ea typeface="SimSun-ExtB" panose="02010609060101010101" pitchFamily="49" charset="-122"/>
            </a:endParaRPr>
          </a:p>
        </p:txBody>
      </p:sp>
      <p:sp>
        <p:nvSpPr>
          <p:cNvPr id="3" name="Content Placeholder 2"/>
          <p:cNvSpPr>
            <a:spLocks noGrp="1"/>
          </p:cNvSpPr>
          <p:nvPr>
            <p:ph idx="1"/>
          </p:nvPr>
        </p:nvSpPr>
        <p:spPr>
          <a:xfrm>
            <a:off x="762000" y="1752601"/>
            <a:ext cx="11099074" cy="4525963"/>
          </a:xfrm>
          <a:effectLst/>
        </p:spPr>
        <p:txBody>
          <a:bodyPr>
            <a:normAutofit/>
          </a:bodyPr>
          <a:lstStyle/>
          <a:p>
            <a:pPr lvl="0">
              <a:lnSpc>
                <a:spcPct val="107000"/>
              </a:lnSpc>
              <a:spcAft>
                <a:spcPts val="800"/>
              </a:spcAft>
              <a:buFont typeface="Wingdings" panose="05000000000000000000" pitchFamily="2" charset="2"/>
              <a:buChar char="v"/>
              <a:tabLst>
                <a:tab pos="457200" algn="l"/>
              </a:tabLst>
            </a:pPr>
            <a:r>
              <a:rPr lang="en-GB" sz="1800" dirty="0" smtClean="0">
                <a:effectLst/>
                <a:latin typeface="Arial" panose="020B0604020202020204" pitchFamily="34" charset="0"/>
                <a:ea typeface="Calibri" panose="020F0502020204030204" pitchFamily="34" charset="0"/>
                <a:cs typeface="Arial" panose="020B0604020202020204" pitchFamily="34" charset="0"/>
              </a:rPr>
              <a:t>Kamruddin</a:t>
            </a:r>
            <a:r>
              <a:rPr lang="en-IN" sz="1800" dirty="0" smtClean="0">
                <a:effectLst/>
                <a:latin typeface="Arial" panose="020B0604020202020204" pitchFamily="34" charset="0"/>
                <a:ea typeface="Calibri" panose="020F0502020204030204" pitchFamily="34" charset="0"/>
                <a:cs typeface="Arial" panose="020B0604020202020204" pitchFamily="34" charset="0"/>
              </a:rPr>
              <a:t> </a:t>
            </a:r>
            <a:r>
              <a:rPr lang="en-GB" sz="1800" dirty="0" err="1">
                <a:effectLst/>
                <a:latin typeface="Arial" panose="020B0604020202020204" pitchFamily="34" charset="0"/>
                <a:ea typeface="Calibri" panose="020F0502020204030204" pitchFamily="34" charset="0"/>
                <a:cs typeface="Arial" panose="020B0604020202020204" pitchFamily="34" charset="0"/>
              </a:rPr>
              <a:t>Nur,M</a:t>
            </a:r>
            <a:r>
              <a:rPr lang="en-GB" sz="1800" dirty="0">
                <a:effectLst/>
                <a:latin typeface="Arial" panose="020B0604020202020204" pitchFamily="34" charset="0"/>
                <a:ea typeface="Calibri" panose="020F0502020204030204" pitchFamily="34" charset="0"/>
                <a:cs typeface="Arial" panose="020B0604020202020204" pitchFamily="34" charset="0"/>
              </a:rPr>
              <a:t>. Firoz </a:t>
            </a:r>
            <a:r>
              <a:rPr lang="en-GB" sz="1800" dirty="0" err="1">
                <a:effectLst/>
                <a:latin typeface="Arial" panose="020B0604020202020204" pitchFamily="34" charset="0"/>
                <a:ea typeface="Calibri" panose="020F0502020204030204" pitchFamily="34" charset="0"/>
                <a:cs typeface="Arial" panose="020B0604020202020204" pitchFamily="34" charset="0"/>
              </a:rPr>
              <a:t>Mridha</a:t>
            </a:r>
            <a:r>
              <a:rPr lang="en-IN" sz="1800" dirty="0">
                <a:effectLst/>
                <a:latin typeface="Arial" panose="020B0604020202020204" pitchFamily="34" charset="0"/>
                <a:ea typeface="Calibri" panose="020F0502020204030204" pitchFamily="34" charset="0"/>
                <a:cs typeface="Arial" panose="020B0604020202020204" pitchFamily="34" charset="0"/>
              </a:rPr>
              <a:t> </a:t>
            </a:r>
            <a:r>
              <a:rPr lang="en-GB" sz="1800" dirty="0" err="1">
                <a:effectLst/>
                <a:latin typeface="Arial" panose="020B0604020202020204" pitchFamily="34" charset="0"/>
                <a:ea typeface="Calibri" panose="020F0502020204030204" pitchFamily="34" charset="0"/>
                <a:cs typeface="Arial" panose="020B0604020202020204" pitchFamily="34" charset="0"/>
              </a:rPr>
              <a:t>Ph.D</a:t>
            </a:r>
            <a:r>
              <a:rPr lang="en-GB" sz="1800" dirty="0">
                <a:effectLst/>
                <a:latin typeface="Arial" panose="020B0604020202020204" pitchFamily="34" charset="0"/>
                <a:ea typeface="Calibri" panose="020F0502020204030204" pitchFamily="34" charset="0"/>
                <a:cs typeface="Arial" panose="020B0604020202020204" pitchFamily="34" charset="0"/>
              </a:rPr>
              <a:t>,(2019),ResearchGate. Retrieved from </a:t>
            </a:r>
            <a:r>
              <a:rPr lang="en-IN" sz="1800" dirty="0">
                <a:effectLst/>
                <a:latin typeface="Arial" panose="020B0604020202020204" pitchFamily="34" charset="0"/>
                <a:ea typeface="Calibri" panose="020F0502020204030204" pitchFamily="34" charset="0"/>
                <a:cs typeface="Arial" panose="020B0604020202020204" pitchFamily="34" charset="0"/>
              </a:rPr>
              <a:t> </a:t>
            </a:r>
            <a:r>
              <a:rPr lang="en-IN" sz="1800" dirty="0" smtClean="0">
                <a:effectLst/>
                <a:latin typeface="Arial" panose="020B0604020202020204" pitchFamily="34" charset="0"/>
                <a:ea typeface="Calibri" panose="020F0502020204030204" pitchFamily="34" charset="0"/>
                <a:cs typeface="Arial" panose="020B0604020202020204" pitchFamily="34" charset="0"/>
              </a:rPr>
              <a:t>     </a:t>
            </a:r>
            <a:r>
              <a:rPr lang="en-GB" sz="1800" u="sng" dirty="0" smtClean="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a:t>
            </a:r>
            <a:r>
              <a:rPr lang="en-GB"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://www.researchgate.net/publication/331563962_OTP_Based_Cardless_Transction_using_ATM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v"/>
            </a:pPr>
            <a:r>
              <a:rPr lang="en-IN" sz="1800" dirty="0" smtClean="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Caesar </a:t>
            </a:r>
            <a:r>
              <a:rPr lang="en-IN"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Cipher in Cryptography – GeeksforGeeks</a:t>
            </a:r>
            <a:r>
              <a:rPr lang="en-IN" sz="1800" dirty="0">
                <a:effectLst/>
                <a:latin typeface="Calibri" panose="020F0502020204030204" pitchFamily="34" charset="0"/>
                <a:ea typeface="Calibri" panose="020F0502020204030204" pitchFamily="34" charset="0"/>
                <a:cs typeface="Times New Roman" panose="02020603050405020304" pitchFamily="18" charset="0"/>
              </a:rPr>
              <a:t>, Retrieved from:</a:t>
            </a:r>
            <a:r>
              <a:rPr lang="en-IN"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a:t>
            </a:r>
            <a:r>
              <a:rPr lang="en-IN"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r>
            <a:br>
              <a:rPr lang="en-IN"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br>
            <a:r>
              <a:rPr lang="en-IN" sz="1800" dirty="0">
                <a:solidFill>
                  <a:srgbClr val="000000"/>
                </a:solidFill>
                <a:latin typeface="Arial" panose="020B0604020202020204" pitchFamily="34" charset="0"/>
                <a:ea typeface="Times New Roman" panose="02020603050405020304" pitchFamily="18" charset="0"/>
                <a:cs typeface="Times New Roman" panose="02020603050405020304" pitchFamily="18" charset="0"/>
                <a:hlinkClick r:id="rId3"/>
              </a:rPr>
              <a:t>https://www.geeksforgeeks.org/caesar-cipher-in-cryptography</a:t>
            </a:r>
            <a:r>
              <a:rPr lang="en-IN" sz="1800" dirty="0" smtClean="0">
                <a:solidFill>
                  <a:srgbClr val="000000"/>
                </a:solidFill>
                <a:latin typeface="Arial" panose="020B0604020202020204" pitchFamily="34" charset="0"/>
                <a:ea typeface="Times New Roman" panose="02020603050405020304" pitchFamily="18" charset="0"/>
                <a:cs typeface="Times New Roman" panose="02020603050405020304" pitchFamily="18" charset="0"/>
                <a:hlinkClick r:id="rId3"/>
              </a:rPr>
              <a:t>/</a:t>
            </a:r>
            <a:endParaRPr lang="en-IN" sz="1800" dirty="0" smtClean="0">
              <a:solidFill>
                <a:srgbClr val="000000"/>
              </a:solidFill>
              <a:latin typeface="Arial" panose="020B0604020202020204" pitchFamily="34" charset="0"/>
              <a:ea typeface="Times New Roman" panose="02020603050405020304" pitchFamily="18" charset="0"/>
              <a:cs typeface="Times New Roman" panose="02020603050405020304" pitchFamily="18" charset="0"/>
            </a:endParaRPr>
          </a:p>
          <a:p>
            <a:pPr>
              <a:lnSpc>
                <a:spcPct val="107000"/>
              </a:lnSpc>
              <a:spcAft>
                <a:spcPts val="800"/>
              </a:spcAft>
              <a:buFont typeface="Wingdings" panose="05000000000000000000" pitchFamily="2" charset="2"/>
              <a:buChar char="v"/>
            </a:pPr>
            <a:r>
              <a:rPr lang="en-IN" sz="1800" dirty="0" smtClean="0">
                <a:effectLst/>
                <a:latin typeface="Calibri" panose="020F0502020204030204" pitchFamily="34" charset="0"/>
                <a:ea typeface="Calibri" panose="020F0502020204030204" pitchFamily="34" charset="0"/>
                <a:cs typeface="Times New Roman" panose="02020603050405020304" pitchFamily="18" charset="0"/>
              </a:rPr>
              <a:t>Shyamsundar </a:t>
            </a:r>
            <a:r>
              <a:rPr lang="en-IN" sz="1800" dirty="0">
                <a:effectLst/>
                <a:latin typeface="Calibri" panose="020F0502020204030204" pitchFamily="34" charset="0"/>
                <a:ea typeface="Calibri" panose="020F0502020204030204" pitchFamily="34" charset="0"/>
                <a:cs typeface="Times New Roman" panose="02020603050405020304" pitchFamily="18" charset="0"/>
              </a:rPr>
              <a:t>Bhairam, M.Tech. Research Scholar(2018),</a:t>
            </a:r>
            <a:r>
              <a:rPr lang="en-IN" sz="18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a:t>
            </a:r>
            <a:r>
              <a:rPr lang="en-IN" sz="1800" dirty="0" err="1">
                <a:solidFill>
                  <a:srgbClr val="000000"/>
                </a:solidFill>
                <a:effectLst/>
                <a:latin typeface="Arial" panose="020B0604020202020204" pitchFamily="34" charset="0"/>
                <a:ea typeface="Calibri" panose="020F0502020204030204" pitchFamily="34" charset="0"/>
                <a:cs typeface="Times New Roman" panose="02020603050405020304" pitchFamily="18" charset="0"/>
              </a:rPr>
              <a:t>Ijmemr.org</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,Retrieved</a:t>
            </a:r>
            <a:r>
              <a:rPr lang="en-IN" sz="1800" dirty="0">
                <a:effectLst/>
                <a:latin typeface="Calibri" panose="020F0502020204030204" pitchFamily="34" charset="0"/>
                <a:ea typeface="Calibri" panose="020F0502020204030204" pitchFamily="34" charset="0"/>
                <a:cs typeface="Times New Roman" panose="02020603050405020304" pitchFamily="18" charset="0"/>
              </a:rPr>
              <a:t> from: </a:t>
            </a:r>
            <a:r>
              <a:rPr lang="en-IN" sz="1800" u="sng"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hlinkClick r:id="rId4"/>
              </a:rPr>
              <a:t>http://ijmemr.org/Publication/V6I3/IJMEMR-V6I3-003.pdf</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v"/>
            </a:pPr>
            <a:r>
              <a:rPr lang="en-IN" sz="1800" dirty="0" smtClean="0">
                <a:effectLst/>
                <a:latin typeface="Calibri" panose="020F0502020204030204" pitchFamily="34" charset="0"/>
                <a:ea typeface="Calibri" panose="020F0502020204030204" pitchFamily="34" charset="0"/>
                <a:cs typeface="Times New Roman" panose="02020603050405020304" pitchFamily="18" charset="0"/>
              </a:rPr>
              <a:t>Vijayaraj </a:t>
            </a:r>
            <a:r>
              <a:rPr lang="en-IN" sz="1800" dirty="0">
                <a:effectLst/>
                <a:latin typeface="Calibri" panose="020F0502020204030204" pitchFamily="34" charset="0"/>
                <a:ea typeface="Calibri" panose="020F0502020204030204" pitchFamily="34" charset="0"/>
                <a:cs typeface="Times New Roman" panose="02020603050405020304" pitchFamily="18" charset="0"/>
              </a:rPr>
              <a:t>A, Jebamoses T, A Survey on Cardless Cash Access Using Biometric ATM Security System,Retrieved </a:t>
            </a:r>
            <a:r>
              <a:rPr lang="en-IN" sz="1800" dirty="0" smtClean="0">
                <a:effectLst/>
                <a:latin typeface="Calibri" panose="020F0502020204030204" pitchFamily="34" charset="0"/>
                <a:ea typeface="Calibri" panose="020F0502020204030204" pitchFamily="34" charset="0"/>
                <a:cs typeface="Times New Roman" panose="02020603050405020304" pitchFamily="18" charset="0"/>
              </a:rPr>
              <a:t>from: </a:t>
            </a:r>
            <a:r>
              <a:rPr lang="en-IN"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5"/>
              </a:rPr>
              <a:t>http://saspublisher.com/wp-content/uploads/2015/05/SJET33A232-234.pdf</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v"/>
            </a:pPr>
            <a:r>
              <a:rPr lang="en-IN" sz="1800" dirty="0" smtClean="0">
                <a:effectLst/>
                <a:latin typeface="Calibri" panose="020F0502020204030204" pitchFamily="34" charset="0"/>
                <a:ea typeface="Calibri" panose="020F0502020204030204" pitchFamily="34" charset="0"/>
                <a:cs typeface="Times New Roman" panose="02020603050405020304" pitchFamily="18" charset="0"/>
              </a:rPr>
              <a:t>Relational </a:t>
            </a:r>
            <a:r>
              <a:rPr lang="en-IN" sz="1800" dirty="0">
                <a:effectLst/>
                <a:latin typeface="Calibri" panose="020F0502020204030204" pitchFamily="34" charset="0"/>
                <a:ea typeface="Calibri" panose="020F0502020204030204" pitchFamily="34" charset="0"/>
                <a:cs typeface="Times New Roman" panose="02020603050405020304" pitchFamily="18" charset="0"/>
              </a:rPr>
              <a:t>Database from CSV Files in </a:t>
            </a:r>
            <a:r>
              <a:rPr lang="en-IN" sz="1800" dirty="0" smtClean="0">
                <a:effectLst/>
                <a:latin typeface="Calibri" panose="020F0502020204030204" pitchFamily="34" charset="0"/>
                <a:ea typeface="Calibri" panose="020F0502020204030204" pitchFamily="34" charset="0"/>
                <a:cs typeface="Times New Roman" panose="02020603050405020304" pitchFamily="18" charset="0"/>
              </a:rPr>
              <a:t>C</a:t>
            </a:r>
            <a:r>
              <a:rPr lang="en-IN" sz="1800" dirty="0">
                <a:latin typeface="Calibri" panose="020F0502020204030204" pitchFamily="34" charset="0"/>
                <a:ea typeface="Calibri" panose="020F0502020204030204" pitchFamily="34" charset="0"/>
                <a:cs typeface="Times New Roman" panose="02020603050405020304" pitchFamily="18" charset="0"/>
              </a:rPr>
              <a:t> </a:t>
            </a:r>
            <a:r>
              <a:rPr lang="en-IN" sz="1800" dirty="0" smtClean="0">
                <a:latin typeface="Calibri" panose="020F0502020204030204" pitchFamily="34" charset="0"/>
                <a:ea typeface="Calibri" panose="020F0502020204030204" pitchFamily="34" charset="0"/>
                <a:cs typeface="Times New Roman" panose="02020603050405020304" pitchFamily="18" charset="0"/>
              </a:rPr>
              <a:t>: https://www.geeksforgeeks.org/relational-database-from-csv-files-in-c/</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082350" y="436672"/>
            <a:ext cx="9320995" cy="1754326"/>
          </a:xfrm>
          <a:prstGeom prst="rect">
            <a:avLst/>
          </a:prstGeom>
          <a:noFill/>
          <a:ln>
            <a:noFill/>
          </a:ln>
          <a:effectLst>
            <a:outerShdw blurRad="225425" dist="50800" dir="5220000" algn="ctr">
              <a:srgbClr val="000000">
                <a:alpha val="33000"/>
              </a:srgbClr>
            </a:outerShdw>
            <a:reflection blurRad="6350" stA="50000" endA="300" endPos="55000" dir="5400000" sy="-100000" algn="bl" rotWithShape="0"/>
          </a:effectLst>
        </p:spPr>
        <p:txBody>
          <a:bodyPr wrap="square" rtlCol="0">
            <a:spAutoFit/>
          </a:bodyPr>
          <a:lstStyle/>
          <a:p>
            <a:pPr algn="ctr"/>
            <a:endParaRPr lang="en-IN" sz="3600" b="1" u="sng" dirty="0">
              <a:solidFill>
                <a:schemeClr val="accent5">
                  <a:lumMod val="75000"/>
                </a:schemeClr>
              </a:solidFill>
              <a:latin typeface="SimSun-ExtB" panose="02010609060101010101" pitchFamily="49" charset="-122"/>
              <a:ea typeface="SimSun-ExtB" panose="02010609060101010101" pitchFamily="49" charset="-122"/>
              <a:cs typeface="Times New Roman" panose="02020603050405020304" pitchFamily="18" charset="0"/>
            </a:endParaRPr>
          </a:p>
          <a:p>
            <a:pPr algn="ctr"/>
            <a:r>
              <a:rPr lang="en-IN" sz="3600" b="1" u="sng" dirty="0">
                <a:solidFill>
                  <a:schemeClr val="accent5">
                    <a:lumMod val="75000"/>
                  </a:schemeClr>
                </a:solidFill>
                <a:latin typeface="SimSun-ExtB" panose="02010609060101010101" pitchFamily="49" charset="-122"/>
                <a:ea typeface="SimSun-ExtB" panose="02010609060101010101" pitchFamily="49" charset="-122"/>
                <a:cs typeface="Times New Roman" panose="02020603050405020304" pitchFamily="18" charset="0"/>
              </a:rPr>
              <a:t>ABSTRACT</a:t>
            </a:r>
          </a:p>
          <a:p>
            <a:pPr algn="ctr"/>
            <a:endParaRPr lang="en-IN" sz="3600" b="1" u="sng" dirty="0">
              <a:solidFill>
                <a:schemeClr val="accent5">
                  <a:lumMod val="75000"/>
                </a:schemeClr>
              </a:solidFill>
              <a:latin typeface="SimSun-ExtB" panose="02010609060101010101" pitchFamily="49" charset="-122"/>
              <a:ea typeface="SimSun-ExtB" panose="02010609060101010101" pitchFamily="49" charset="-122"/>
              <a:cs typeface="Times New Roman" panose="02020603050405020304" pitchFamily="18" charset="0"/>
            </a:endParaRPr>
          </a:p>
        </p:txBody>
      </p:sp>
      <p:sp>
        <p:nvSpPr>
          <p:cNvPr id="7" name="Rectangle 6"/>
          <p:cNvSpPr/>
          <p:nvPr/>
        </p:nvSpPr>
        <p:spPr>
          <a:xfrm>
            <a:off x="323557" y="1570039"/>
            <a:ext cx="11411243" cy="3077766"/>
          </a:xfrm>
          <a:prstGeom prst="rect">
            <a:avLst/>
          </a:prstGeom>
          <a:ln>
            <a:noFill/>
          </a:ln>
          <a:effectLst/>
          <a:scene3d>
            <a:camera prst="orthographicFront">
              <a:rot lat="0" lon="0" rev="0"/>
            </a:camera>
            <a:lightRig rig="balanced" dir="t">
              <a:rot lat="0" lon="0" rev="8700000"/>
            </a:lightRig>
          </a:scene3d>
          <a:sp3d>
            <a:bevelT w="190500" h="38100"/>
          </a:sp3d>
        </p:spPr>
        <p:txBody>
          <a:bodyPr wrap="square">
            <a:spAutoFit/>
          </a:bodyPr>
          <a:lstStyle/>
          <a:p>
            <a:pPr algn="just"/>
            <a:r>
              <a:rPr lang="en-US" sz="1600" b="0" i="0" dirty="0">
                <a:solidFill>
                  <a:srgbClr val="333333"/>
                </a:solidFill>
                <a:effectLst/>
                <a:latin typeface="Roboto"/>
              </a:rPr>
              <a:t>.</a:t>
            </a:r>
            <a:endParaRPr lang="en-US" sz="1600" dirty="0">
              <a:solidFill>
                <a:srgbClr val="333333"/>
              </a:solidFill>
              <a:latin typeface="Roboto"/>
              <a:cs typeface="Times New Roman" panose="02020603050405020304" pitchFamily="18" charset="0"/>
            </a:endParaRPr>
          </a:p>
          <a:p>
            <a:pPr algn="just"/>
            <a:endParaRPr lang="en-US" sz="1600" dirty="0">
              <a:solidFill>
                <a:srgbClr val="333333"/>
              </a:solidFill>
              <a:latin typeface="Roboto"/>
              <a:cs typeface="Times New Roman" panose="02020603050405020304" pitchFamily="18" charset="0"/>
            </a:endParaRPr>
          </a:p>
          <a:p>
            <a:pPr algn="just"/>
            <a:r>
              <a:rPr lang="en-US" sz="1800" dirty="0">
                <a:latin typeface="+mj-lt"/>
              </a:rPr>
              <a:t>Automated Teller Machine (ATM) transactions are found safe, reliable and inevitable these days for fulfilling our financial commitments. Traditional approach for using ATM mandates involvement of Debit card. But however, people do experience times when they forget to carry card and struggle to complete transaction. </a:t>
            </a:r>
            <a:r>
              <a:rPr lang="en-US" sz="1800" b="0" i="0" dirty="0">
                <a:effectLst/>
                <a:latin typeface="+mj-lt"/>
              </a:rPr>
              <a:t>. </a:t>
            </a:r>
            <a:r>
              <a:rPr lang="en-US" sz="1800" dirty="0">
                <a:latin typeface="+mj-lt"/>
              </a:rPr>
              <a:t>P</a:t>
            </a:r>
            <a:r>
              <a:rPr lang="en-US" sz="1800" b="0" i="0" dirty="0">
                <a:effectLst/>
                <a:latin typeface="+mj-lt"/>
              </a:rPr>
              <a:t>hysical cards have some problems too. It can be stolen, skimmed, cloned, hijacked, damaged or expired. To avoid this situation , we are designing an  algorithm in C programming Lan</a:t>
            </a:r>
            <a:r>
              <a:rPr lang="en-US" sz="1800" dirty="0">
                <a:latin typeface="+mj-lt"/>
              </a:rPr>
              <a:t>guage . Our proposed approach addresses the situation via  One-Time Password (OTP) which  will be sent on the registered Mail-Id of the user and the user can enter that OTP on the ATM machine and withdraw the required money without the usage of any Debit Card . It is simple and effective approach to withdraw cash without the involvement of debit card which can be referred to as card less cash withdrawal. CCW offers timely service for target beneficiary.</a:t>
            </a:r>
            <a:endParaRPr lang="en-US" sz="1800" dirty="0">
              <a:latin typeface="+mj-lt"/>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0898" y="240425"/>
            <a:ext cx="10972800" cy="851257"/>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ormAutofit/>
          </a:bodyPr>
          <a:lstStyle/>
          <a:p>
            <a:r>
              <a:rPr lang="en-US" sz="3600" b="1" u="sng" dirty="0">
                <a:solidFill>
                  <a:schemeClr val="accent5">
                    <a:lumMod val="75000"/>
                  </a:schemeClr>
                </a:solidFill>
                <a:latin typeface="SimSun-ExtB" panose="02010609060101010101" pitchFamily="49" charset="-122"/>
                <a:ea typeface="SimSun-ExtB" panose="02010609060101010101" pitchFamily="49" charset="-122"/>
                <a:cs typeface="Times New Roman" panose="02020603050405020304" pitchFamily="18" charset="0"/>
              </a:rPr>
              <a:t>INTRODUCTION</a:t>
            </a:r>
          </a:p>
        </p:txBody>
      </p:sp>
      <p:sp>
        <p:nvSpPr>
          <p:cNvPr id="4" name="Rectangle 3"/>
          <p:cNvSpPr/>
          <p:nvPr/>
        </p:nvSpPr>
        <p:spPr>
          <a:xfrm>
            <a:off x="286043" y="926227"/>
            <a:ext cx="11619914" cy="5324535"/>
          </a:xfrm>
          <a:prstGeom prst="rect">
            <a:avLst/>
          </a:prstGeom>
          <a:ln>
            <a:noFill/>
          </a:ln>
          <a:effectLst/>
        </p:spPr>
        <p:txBody>
          <a:bodyPr wrap="square">
            <a:spAutoFit/>
          </a:bodyPr>
          <a:lstStyle/>
          <a:p>
            <a:pPr algn="just"/>
            <a:endParaRPr lang="en-US" sz="1800" dirty="0">
              <a:solidFill>
                <a:schemeClr val="bg2">
                  <a:lumMod val="10000"/>
                </a:schemeClr>
              </a:solidFill>
              <a:latin typeface="+mj-lt"/>
              <a:cs typeface="Times New Roman" panose="02020603050405020304" pitchFamily="18" charset="0"/>
            </a:endParaRPr>
          </a:p>
          <a:p>
            <a:pPr algn="just"/>
            <a:r>
              <a:rPr lang="en-GB" sz="1800" u="sng" dirty="0">
                <a:solidFill>
                  <a:srgbClr val="F03534"/>
                </a:solidFill>
                <a:latin typeface="+mj-lt"/>
                <a:cs typeface="Times New Roman" panose="02020603050405020304" pitchFamily="18" charset="0"/>
              </a:rPr>
              <a:t>To successfully execute the </a:t>
            </a:r>
            <a:r>
              <a:rPr lang="en-GB" sz="1800" u="sng" dirty="0" err="1">
                <a:solidFill>
                  <a:srgbClr val="F03534"/>
                </a:solidFill>
                <a:latin typeface="+mj-lt"/>
                <a:cs typeface="Times New Roman" panose="02020603050405020304" pitchFamily="18" charset="0"/>
              </a:rPr>
              <a:t>cardless</a:t>
            </a:r>
            <a:r>
              <a:rPr lang="en-GB" sz="1800" u="sng" dirty="0">
                <a:solidFill>
                  <a:srgbClr val="F03534"/>
                </a:solidFill>
                <a:latin typeface="+mj-lt"/>
                <a:cs typeface="Times New Roman" panose="02020603050405020304" pitchFamily="18" charset="0"/>
              </a:rPr>
              <a:t> cash withdrawal the combination of following techniques have been used:</a:t>
            </a:r>
          </a:p>
          <a:p>
            <a:pPr algn="just"/>
            <a:endParaRPr lang="en-GB" sz="1800" u="sng" dirty="0">
              <a:solidFill>
                <a:srgbClr val="F03534"/>
              </a:solidFill>
              <a:latin typeface="+mj-lt"/>
              <a:cs typeface="Times New Roman" panose="02020603050405020304" pitchFamily="18" charset="0"/>
            </a:endParaRPr>
          </a:p>
          <a:p>
            <a:pPr algn="just"/>
            <a:r>
              <a:rPr lang="en-GB" sz="1800" b="1" u="sng" dirty="0">
                <a:solidFill>
                  <a:schemeClr val="accent5">
                    <a:lumMod val="75000"/>
                  </a:schemeClr>
                </a:solidFill>
                <a:latin typeface="+mj-lt"/>
                <a:cs typeface="Times New Roman" panose="02020603050405020304" pitchFamily="18" charset="0"/>
              </a:rPr>
              <a:t>C language-</a:t>
            </a:r>
            <a:r>
              <a:rPr lang="en-IN" sz="1800" b="1" i="0" u="sng" dirty="0">
                <a:solidFill>
                  <a:schemeClr val="accent5">
                    <a:lumMod val="75000"/>
                  </a:schemeClr>
                </a:solidFill>
                <a:effectLst/>
                <a:latin typeface="+mj-lt"/>
              </a:rPr>
              <a:t> </a:t>
            </a:r>
            <a:r>
              <a:rPr lang="en-IN" sz="1800" b="0" i="0" dirty="0">
                <a:solidFill>
                  <a:schemeClr val="bg2">
                    <a:lumMod val="10000"/>
                  </a:schemeClr>
                </a:solidFill>
                <a:effectLst/>
                <a:latin typeface="+mj-lt"/>
              </a:rPr>
              <a:t>C is a </a:t>
            </a:r>
            <a:r>
              <a:rPr lang="en-IN" sz="1800" b="0" i="0" strike="noStrike" dirty="0">
                <a:effectLst/>
                <a:latin typeface="+mj-lt"/>
                <a:hlinkClick r:id="rId2" tooltip="General-purpose language">
                  <a:extLst>
                    <a:ext uri="{A12FA001-AC4F-418D-AE19-62706E023703}">
                      <ahyp:hlinkClr xmlns="" xmlns:ahyp="http://schemas.microsoft.com/office/drawing/2018/hyperlinkcolor" val="tx"/>
                    </a:ext>
                  </a:extLst>
                </a:hlinkClick>
              </a:rPr>
              <a:t>general-purpose</a:t>
            </a:r>
            <a:r>
              <a:rPr lang="en-IN" sz="1800" b="0" i="0" dirty="0">
                <a:effectLst/>
                <a:latin typeface="+mj-lt"/>
              </a:rPr>
              <a:t>, </a:t>
            </a:r>
            <a:r>
              <a:rPr lang="en-IN" sz="1800" b="0" i="0" strike="noStrike" dirty="0">
                <a:effectLst/>
                <a:latin typeface="+mj-lt"/>
                <a:hlinkClick r:id="rId3" tooltip="Procedural programming">
                  <a:extLst>
                    <a:ext uri="{A12FA001-AC4F-418D-AE19-62706E023703}">
                      <ahyp:hlinkClr xmlns="" xmlns:ahyp="http://schemas.microsoft.com/office/drawing/2018/hyperlinkcolor" val="tx"/>
                    </a:ext>
                  </a:extLst>
                </a:hlinkClick>
              </a:rPr>
              <a:t>procedural</a:t>
            </a:r>
            <a:r>
              <a:rPr lang="en-IN" sz="1800" b="0" i="0" dirty="0">
                <a:effectLst/>
                <a:latin typeface="+mj-lt"/>
              </a:rPr>
              <a:t> computer </a:t>
            </a:r>
            <a:r>
              <a:rPr lang="en-IN" sz="1800" b="0" i="0" strike="noStrike" dirty="0">
                <a:effectLst/>
                <a:latin typeface="+mj-lt"/>
                <a:hlinkClick r:id="rId4" tooltip="Programming language">
                  <a:extLst>
                    <a:ext uri="{A12FA001-AC4F-418D-AE19-62706E023703}">
                      <ahyp:hlinkClr xmlns="" xmlns:ahyp="http://schemas.microsoft.com/office/drawing/2018/hyperlinkcolor" val="tx"/>
                    </a:ext>
                  </a:extLst>
                </a:hlinkClick>
              </a:rPr>
              <a:t>programming language</a:t>
            </a:r>
            <a:r>
              <a:rPr lang="en-IN" sz="1800" b="0" i="0" u="none" strike="noStrike" dirty="0">
                <a:effectLst/>
                <a:latin typeface="+mj-lt"/>
              </a:rPr>
              <a:t>.</a:t>
            </a:r>
            <a:r>
              <a:rPr lang="en-US" sz="1800" b="0" i="0" dirty="0">
                <a:solidFill>
                  <a:schemeClr val="bg2">
                    <a:lumMod val="10000"/>
                  </a:schemeClr>
                </a:solidFill>
                <a:effectLst/>
                <a:latin typeface="+mj-lt"/>
              </a:rPr>
              <a:t>  It is machine-independent, structured programming language which is used extensively in various applications.</a:t>
            </a:r>
          </a:p>
          <a:p>
            <a:pPr algn="just"/>
            <a:endParaRPr lang="en-US" sz="1800" b="0" i="0" dirty="0">
              <a:solidFill>
                <a:schemeClr val="bg2">
                  <a:lumMod val="10000"/>
                </a:schemeClr>
              </a:solidFill>
              <a:effectLst/>
              <a:latin typeface="+mj-lt"/>
            </a:endParaRPr>
          </a:p>
          <a:p>
            <a:pPr algn="just"/>
            <a:r>
              <a:rPr lang="en-US" sz="1800" b="1" u="sng" dirty="0">
                <a:solidFill>
                  <a:schemeClr val="accent5">
                    <a:lumMod val="75000"/>
                  </a:schemeClr>
                </a:solidFill>
                <a:latin typeface="+mj-lt"/>
                <a:cs typeface="Times New Roman" panose="02020603050405020304" pitchFamily="18" charset="0"/>
              </a:rPr>
              <a:t>ATM(Automatic Teller Machine</a:t>
            </a:r>
            <a:r>
              <a:rPr lang="en-US" sz="1800" dirty="0">
                <a:solidFill>
                  <a:schemeClr val="bg2">
                    <a:lumMod val="10000"/>
                  </a:schemeClr>
                </a:solidFill>
                <a:latin typeface="+mj-lt"/>
                <a:cs typeface="Times New Roman" panose="02020603050405020304" pitchFamily="18" charset="0"/>
              </a:rPr>
              <a:t>)-</a:t>
            </a:r>
            <a:r>
              <a:rPr lang="en-US" sz="1800" b="0" i="0" dirty="0">
                <a:solidFill>
                  <a:schemeClr val="bg2">
                    <a:lumMod val="10000"/>
                  </a:schemeClr>
                </a:solidFill>
                <a:effectLst/>
                <a:latin typeface="+mj-lt"/>
              </a:rPr>
              <a:t>An automated teller machine (</a:t>
            </a:r>
            <a:r>
              <a:rPr lang="en-US" sz="1800" b="1" i="0" dirty="0">
                <a:solidFill>
                  <a:schemeClr val="bg2">
                    <a:lumMod val="10000"/>
                  </a:schemeClr>
                </a:solidFill>
                <a:effectLst/>
                <a:latin typeface="+mj-lt"/>
              </a:rPr>
              <a:t>ATM</a:t>
            </a:r>
            <a:r>
              <a:rPr lang="en-US" sz="1800" b="0" i="0" dirty="0">
                <a:solidFill>
                  <a:schemeClr val="bg2">
                    <a:lumMod val="10000"/>
                  </a:schemeClr>
                </a:solidFill>
                <a:effectLst/>
                <a:latin typeface="+mj-lt"/>
              </a:rPr>
              <a:t>) is an electronic banking outlet that allows customers to complete basic transactions without the aid of a branch representative or teller.</a:t>
            </a:r>
          </a:p>
          <a:p>
            <a:pPr algn="just"/>
            <a:endParaRPr lang="en-US" sz="1800" b="0" i="0" dirty="0">
              <a:solidFill>
                <a:schemeClr val="bg2">
                  <a:lumMod val="10000"/>
                </a:schemeClr>
              </a:solidFill>
              <a:effectLst/>
              <a:latin typeface="+mj-lt"/>
            </a:endParaRPr>
          </a:p>
          <a:p>
            <a:pPr algn="just"/>
            <a:r>
              <a:rPr lang="en-US" sz="1800" b="1" u="sng" dirty="0">
                <a:solidFill>
                  <a:schemeClr val="accent5">
                    <a:lumMod val="75000"/>
                  </a:schemeClr>
                </a:solidFill>
                <a:latin typeface="+mj-lt"/>
                <a:cs typeface="Times New Roman" panose="02020603050405020304" pitchFamily="18" charset="0"/>
              </a:rPr>
              <a:t>Socket Programming</a:t>
            </a:r>
            <a:r>
              <a:rPr lang="en-US" sz="1800" dirty="0">
                <a:solidFill>
                  <a:schemeClr val="bg2">
                    <a:lumMod val="10000"/>
                  </a:schemeClr>
                </a:solidFill>
                <a:latin typeface="+mj-lt"/>
                <a:cs typeface="Times New Roman" panose="02020603050405020304" pitchFamily="18" charset="0"/>
              </a:rPr>
              <a:t>-</a:t>
            </a:r>
            <a:r>
              <a:rPr lang="en-US" sz="1800" b="1" i="0" dirty="0">
                <a:solidFill>
                  <a:schemeClr val="bg2">
                    <a:lumMod val="10000"/>
                  </a:schemeClr>
                </a:solidFill>
                <a:latin typeface="+mj-lt"/>
              </a:rPr>
              <a:t>Socket </a:t>
            </a:r>
            <a:r>
              <a:rPr lang="en-US" sz="1800" b="1" i="0" dirty="0">
                <a:solidFill>
                  <a:schemeClr val="bg2">
                    <a:lumMod val="10000"/>
                  </a:schemeClr>
                </a:solidFill>
                <a:effectLst/>
                <a:latin typeface="+mj-lt"/>
              </a:rPr>
              <a:t>programming</a:t>
            </a:r>
            <a:r>
              <a:rPr lang="en-US" sz="1800" b="0" i="0" dirty="0">
                <a:solidFill>
                  <a:schemeClr val="bg2">
                    <a:lumMod val="10000"/>
                  </a:schemeClr>
                </a:solidFill>
                <a:effectLst/>
                <a:latin typeface="+mj-lt"/>
              </a:rPr>
              <a:t> is a way of connecting two nodes on a network to communicate with each other.</a:t>
            </a:r>
          </a:p>
          <a:p>
            <a:pPr algn="just"/>
            <a:endParaRPr lang="en-US" sz="1800" b="0" i="0" dirty="0">
              <a:solidFill>
                <a:schemeClr val="bg2">
                  <a:lumMod val="10000"/>
                </a:schemeClr>
              </a:solidFill>
              <a:effectLst/>
              <a:latin typeface="+mj-lt"/>
            </a:endParaRPr>
          </a:p>
          <a:p>
            <a:pPr algn="just"/>
            <a:r>
              <a:rPr lang="en-US" sz="1800" b="1" u="sng" dirty="0">
                <a:solidFill>
                  <a:schemeClr val="accent5">
                    <a:lumMod val="75000"/>
                  </a:schemeClr>
                </a:solidFill>
                <a:latin typeface="+mj-lt"/>
                <a:cs typeface="Times New Roman" panose="02020603050405020304" pitchFamily="18" charset="0"/>
              </a:rPr>
              <a:t>File Handling</a:t>
            </a:r>
            <a:r>
              <a:rPr lang="en-US" sz="1800" dirty="0">
                <a:solidFill>
                  <a:schemeClr val="bg2">
                    <a:lumMod val="10000"/>
                  </a:schemeClr>
                </a:solidFill>
                <a:latin typeface="+mj-lt"/>
                <a:cs typeface="Times New Roman" panose="02020603050405020304" pitchFamily="18" charset="0"/>
              </a:rPr>
              <a:t>-</a:t>
            </a:r>
            <a:r>
              <a:rPr lang="en-US" sz="1800" b="0" i="0" dirty="0">
                <a:solidFill>
                  <a:schemeClr val="bg2">
                    <a:lumMod val="10000"/>
                  </a:schemeClr>
                </a:solidFill>
                <a:effectLst/>
                <a:latin typeface="+mj-lt"/>
              </a:rPr>
              <a:t>File handling in C enables us to create, update, read, and delete the files stored on the local file system through our C program.</a:t>
            </a:r>
          </a:p>
          <a:p>
            <a:pPr algn="just"/>
            <a:endParaRPr lang="en-US" sz="1800" b="0" i="0" dirty="0">
              <a:solidFill>
                <a:schemeClr val="bg2">
                  <a:lumMod val="10000"/>
                </a:schemeClr>
              </a:solidFill>
              <a:effectLst/>
              <a:latin typeface="+mj-lt"/>
            </a:endParaRPr>
          </a:p>
          <a:p>
            <a:pPr algn="just"/>
            <a:r>
              <a:rPr lang="en-GB" sz="1800" b="1" u="sng" dirty="0">
                <a:solidFill>
                  <a:schemeClr val="accent5">
                    <a:lumMod val="75000"/>
                  </a:schemeClr>
                </a:solidFill>
                <a:latin typeface="+mj-lt"/>
                <a:cs typeface="Times New Roman" panose="02020603050405020304" pitchFamily="18" charset="0"/>
              </a:rPr>
              <a:t>Authentication</a:t>
            </a:r>
            <a:r>
              <a:rPr lang="en-GB" sz="1800" b="1" dirty="0">
                <a:solidFill>
                  <a:schemeClr val="bg2">
                    <a:lumMod val="10000"/>
                  </a:schemeClr>
                </a:solidFill>
                <a:latin typeface="+mj-lt"/>
                <a:cs typeface="Times New Roman" panose="02020603050405020304" pitchFamily="18" charset="0"/>
              </a:rPr>
              <a:t>- </a:t>
            </a:r>
            <a:r>
              <a:rPr lang="en-GB" sz="1800" dirty="0">
                <a:solidFill>
                  <a:schemeClr val="bg2">
                    <a:lumMod val="10000"/>
                  </a:schemeClr>
                </a:solidFill>
                <a:latin typeface="+mj-lt"/>
                <a:cs typeface="Times New Roman" panose="02020603050405020304" pitchFamily="18" charset="0"/>
              </a:rPr>
              <a:t>It is used to create a separate user ID and Password so that only the authorized users will able to access the data. </a:t>
            </a:r>
          </a:p>
          <a:p>
            <a:pPr algn="just"/>
            <a:endParaRPr lang="en-US" sz="1000" dirty="0">
              <a:solidFill>
                <a:srgbClr val="222222"/>
              </a:solidFill>
              <a:latin typeface="Source Sans Pro" panose="020B0503030403020204" pitchFamily="34" charset="0"/>
              <a:cs typeface="Times New Roman" panose="02020603050405020304" pitchFamily="18" charset="0"/>
            </a:endParaRPr>
          </a:p>
          <a:p>
            <a:pPr algn="just"/>
            <a:endParaRPr lang="en-GB"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0800000" flipV="1">
            <a:off x="0" y="2840736"/>
            <a:ext cx="12192000" cy="1003476"/>
          </a:xfrm>
          <a:ln>
            <a:noFill/>
          </a:ln>
          <a:effectLst/>
        </p:spPr>
        <p:txBody>
          <a:bodyPr>
            <a:normAutofit fontScale="90000"/>
          </a:bodyPr>
          <a:lstStyle/>
          <a:p>
            <a:pPr algn="l"/>
            <a:r>
              <a:rPr lang="en-GB" sz="2000" b="1" dirty="0" smtClean="0">
                <a:solidFill>
                  <a:schemeClr val="accent5">
                    <a:lumMod val="75000"/>
                  </a:schemeClr>
                </a:solidFill>
                <a:latin typeface="+mj-lt"/>
                <a:cs typeface="Times New Roman" panose="02020603050405020304" pitchFamily="18" charset="0"/>
              </a:rPr>
              <a:t>           </a:t>
            </a:r>
            <a:r>
              <a:rPr lang="en-GB" sz="2000" b="1" u="sng" dirty="0" smtClean="0">
                <a:solidFill>
                  <a:schemeClr val="accent5">
                    <a:lumMod val="75000"/>
                  </a:schemeClr>
                </a:solidFill>
                <a:latin typeface="+mj-lt"/>
                <a:cs typeface="Times New Roman" panose="02020603050405020304" pitchFamily="18" charset="0"/>
              </a:rPr>
              <a:t>Encryption</a:t>
            </a:r>
            <a:r>
              <a:rPr lang="en-GB" sz="2000" dirty="0" smtClean="0">
                <a:solidFill>
                  <a:schemeClr val="bg2">
                    <a:lumMod val="10000"/>
                  </a:schemeClr>
                </a:solidFill>
                <a:latin typeface="+mj-lt"/>
                <a:cs typeface="Times New Roman" panose="02020603050405020304" pitchFamily="18" charset="0"/>
              </a:rPr>
              <a:t>- </a:t>
            </a:r>
            <a:r>
              <a:rPr lang="en-US" sz="2000" dirty="0" smtClean="0">
                <a:solidFill>
                  <a:schemeClr val="bg2">
                    <a:lumMod val="10000"/>
                  </a:schemeClr>
                </a:solidFill>
                <a:latin typeface="+mj-lt"/>
              </a:rPr>
              <a:t>T</a:t>
            </a:r>
            <a:r>
              <a:rPr lang="en-US" sz="2000" b="0" i="0" dirty="0" smtClean="0">
                <a:solidFill>
                  <a:schemeClr val="bg2">
                    <a:lumMod val="10000"/>
                  </a:schemeClr>
                </a:solidFill>
                <a:effectLst/>
                <a:latin typeface="+mj-lt"/>
              </a:rPr>
              <a:t>he </a:t>
            </a:r>
            <a:r>
              <a:rPr lang="en-US" sz="2000" b="0" i="0" dirty="0">
                <a:solidFill>
                  <a:schemeClr val="bg2">
                    <a:lumMod val="10000"/>
                  </a:schemeClr>
                </a:solidFill>
                <a:effectLst/>
                <a:latin typeface="+mj-lt"/>
              </a:rPr>
              <a:t>process of converting information or data into a code, especially to prevent unauthorized </a:t>
            </a:r>
            <a:r>
              <a:rPr lang="en-US" sz="2000" b="0" i="0" dirty="0" smtClean="0">
                <a:solidFill>
                  <a:schemeClr val="bg2">
                    <a:lumMod val="10000"/>
                  </a:schemeClr>
                </a:solidFill>
                <a:effectLst/>
                <a:latin typeface="+mj-lt"/>
              </a:rPr>
              <a:t>access.</a:t>
            </a:r>
            <a:br>
              <a:rPr lang="en-US" sz="2000" b="0" i="0" dirty="0" smtClean="0">
                <a:solidFill>
                  <a:schemeClr val="bg2">
                    <a:lumMod val="10000"/>
                  </a:schemeClr>
                </a:solidFill>
                <a:effectLst/>
                <a:latin typeface="+mj-lt"/>
              </a:rPr>
            </a:br>
            <a:r>
              <a:rPr lang="en-GB" sz="2000" b="0" i="0" dirty="0" smtClean="0">
                <a:solidFill>
                  <a:schemeClr val="bg2">
                    <a:lumMod val="10000"/>
                  </a:schemeClr>
                </a:solidFill>
                <a:effectLst/>
                <a:latin typeface="+mj-lt"/>
                <a:cs typeface="Times New Roman" panose="02020603050405020304" pitchFamily="18" charset="0"/>
              </a:rPr>
              <a:t/>
            </a:r>
            <a:br>
              <a:rPr lang="en-GB" sz="2000" b="0" i="0" dirty="0" smtClean="0">
                <a:solidFill>
                  <a:schemeClr val="bg2">
                    <a:lumMod val="10000"/>
                  </a:schemeClr>
                </a:solidFill>
                <a:effectLst/>
                <a:latin typeface="+mj-lt"/>
                <a:cs typeface="Times New Roman" panose="02020603050405020304" pitchFamily="18" charset="0"/>
              </a:rPr>
            </a:br>
            <a:r>
              <a:rPr lang="en-GB" sz="2000" b="0" i="0" dirty="0" smtClean="0">
                <a:solidFill>
                  <a:schemeClr val="bg2">
                    <a:lumMod val="10000"/>
                  </a:schemeClr>
                </a:solidFill>
                <a:effectLst/>
                <a:latin typeface="+mj-lt"/>
                <a:cs typeface="Times New Roman" panose="02020603050405020304" pitchFamily="18" charset="0"/>
              </a:rPr>
              <a:t>          </a:t>
            </a:r>
            <a:r>
              <a:rPr lang="en-GB" sz="2000" b="1" u="sng" dirty="0" smtClean="0">
                <a:solidFill>
                  <a:schemeClr val="accent5">
                    <a:lumMod val="75000"/>
                  </a:schemeClr>
                </a:solidFill>
                <a:latin typeface="+mj-lt"/>
                <a:cs typeface="Times New Roman" panose="02020603050405020304" pitchFamily="18" charset="0"/>
              </a:rPr>
              <a:t>Decryption</a:t>
            </a:r>
            <a:r>
              <a:rPr lang="en-GB" sz="2000" dirty="0" smtClean="0">
                <a:solidFill>
                  <a:schemeClr val="bg2">
                    <a:lumMod val="10000"/>
                  </a:schemeClr>
                </a:solidFill>
                <a:latin typeface="+mj-lt"/>
                <a:cs typeface="Times New Roman" panose="02020603050405020304" pitchFamily="18" charset="0"/>
              </a:rPr>
              <a:t>- </a:t>
            </a:r>
            <a:r>
              <a:rPr lang="en-US" sz="2000" b="0" i="0" dirty="0" smtClean="0">
                <a:solidFill>
                  <a:schemeClr val="bg2">
                    <a:lumMod val="10000"/>
                  </a:schemeClr>
                </a:solidFill>
                <a:effectLst/>
                <a:latin typeface="+mj-lt"/>
              </a:rPr>
              <a:t>The </a:t>
            </a:r>
            <a:r>
              <a:rPr lang="en-US" sz="2000" b="0" i="0" dirty="0">
                <a:solidFill>
                  <a:schemeClr val="bg2">
                    <a:lumMod val="10000"/>
                  </a:schemeClr>
                </a:solidFill>
                <a:effectLst/>
                <a:latin typeface="+mj-lt"/>
              </a:rPr>
              <a:t>conversion of encrypted data into its original form is called </a:t>
            </a:r>
            <a:r>
              <a:rPr lang="en-US" sz="2000" b="1" i="0" dirty="0">
                <a:solidFill>
                  <a:schemeClr val="bg2">
                    <a:lumMod val="10000"/>
                  </a:schemeClr>
                </a:solidFill>
                <a:effectLst/>
                <a:latin typeface="+mj-lt"/>
              </a:rPr>
              <a:t>Decryption</a:t>
            </a:r>
            <a:r>
              <a:rPr lang="en-US" sz="2000" b="0" i="0" dirty="0">
                <a:solidFill>
                  <a:schemeClr val="bg2">
                    <a:lumMod val="10000"/>
                  </a:schemeClr>
                </a:solidFill>
                <a:effectLst/>
                <a:latin typeface="+mj-lt"/>
              </a:rPr>
              <a:t>.</a:t>
            </a:r>
            <a:br>
              <a:rPr lang="en-US" sz="2000" b="0" i="0" dirty="0">
                <a:solidFill>
                  <a:schemeClr val="bg2">
                    <a:lumMod val="10000"/>
                  </a:schemeClr>
                </a:solidFill>
                <a:effectLst/>
                <a:latin typeface="+mj-lt"/>
              </a:rPr>
            </a:br>
            <a:r>
              <a:rPr lang="en-US" sz="2000" b="0" i="0" dirty="0">
                <a:solidFill>
                  <a:schemeClr val="bg2">
                    <a:lumMod val="10000"/>
                  </a:schemeClr>
                </a:solidFill>
                <a:effectLst/>
                <a:latin typeface="+mj-lt"/>
              </a:rPr>
              <a:t/>
            </a:r>
            <a:br>
              <a:rPr lang="en-US" sz="2000" b="0" i="0" dirty="0">
                <a:solidFill>
                  <a:schemeClr val="bg2">
                    <a:lumMod val="10000"/>
                  </a:schemeClr>
                </a:solidFill>
                <a:effectLst/>
                <a:latin typeface="+mj-lt"/>
              </a:rPr>
            </a:br>
            <a:r>
              <a:rPr lang="en-US" sz="2000" b="0" i="0" dirty="0" smtClean="0">
                <a:solidFill>
                  <a:schemeClr val="bg2">
                    <a:lumMod val="10000"/>
                  </a:schemeClr>
                </a:solidFill>
                <a:effectLst/>
                <a:latin typeface="+mj-lt"/>
              </a:rPr>
              <a:t>          </a:t>
            </a:r>
            <a:r>
              <a:rPr lang="en-US" sz="2000" b="1" u="sng" dirty="0" smtClean="0">
                <a:solidFill>
                  <a:schemeClr val="accent5">
                    <a:lumMod val="75000"/>
                  </a:schemeClr>
                </a:solidFill>
                <a:latin typeface="+mj-lt"/>
                <a:cs typeface="Times New Roman" panose="02020603050405020304" pitchFamily="18" charset="0"/>
              </a:rPr>
              <a:t>Communication Protocol</a:t>
            </a:r>
            <a:r>
              <a:rPr lang="en-US" sz="2000" b="1" dirty="0" smtClean="0">
                <a:solidFill>
                  <a:schemeClr val="accent5">
                    <a:lumMod val="75000"/>
                  </a:schemeClr>
                </a:solidFill>
                <a:latin typeface="+mj-lt"/>
                <a:cs typeface="Times New Roman" panose="02020603050405020304" pitchFamily="18" charset="0"/>
              </a:rPr>
              <a:t>- </a:t>
            </a:r>
            <a:r>
              <a:rPr lang="en-US" sz="2000" i="0" dirty="0" smtClean="0">
                <a:solidFill>
                  <a:schemeClr val="tx1"/>
                </a:solidFill>
                <a:effectLst/>
                <a:latin typeface="+mj-lt"/>
              </a:rPr>
              <a:t>In</a:t>
            </a:r>
            <a:r>
              <a:rPr lang="en-US" sz="2000" b="1" dirty="0" smtClean="0">
                <a:solidFill>
                  <a:schemeClr val="accent5">
                    <a:lumMod val="75000"/>
                  </a:schemeClr>
                </a:solidFill>
                <a:latin typeface="+mj-lt"/>
              </a:rPr>
              <a:t> </a:t>
            </a:r>
            <a:r>
              <a:rPr lang="en-US" sz="2000" b="0" i="0" dirty="0" smtClean="0">
                <a:solidFill>
                  <a:schemeClr val="bg2">
                    <a:lumMod val="10000"/>
                  </a:schemeClr>
                </a:solidFill>
                <a:effectLst/>
                <a:latin typeface="+mj-lt"/>
              </a:rPr>
              <a:t>computing</a:t>
            </a:r>
            <a:r>
              <a:rPr lang="en-US" sz="2000" b="0" i="0" dirty="0">
                <a:solidFill>
                  <a:schemeClr val="bg2">
                    <a:lumMod val="10000"/>
                  </a:schemeClr>
                </a:solidFill>
                <a:effectLst/>
                <a:latin typeface="+mj-lt"/>
              </a:rPr>
              <a:t>, a </a:t>
            </a:r>
            <a:r>
              <a:rPr lang="en-US" sz="2000" b="1" i="0" dirty="0">
                <a:solidFill>
                  <a:schemeClr val="bg2">
                    <a:lumMod val="10000"/>
                  </a:schemeClr>
                </a:solidFill>
                <a:effectLst/>
                <a:latin typeface="+mj-lt"/>
              </a:rPr>
              <a:t>communication protocol</a:t>
            </a:r>
            <a:r>
              <a:rPr lang="en-US" sz="2000" b="0" i="0" dirty="0">
                <a:solidFill>
                  <a:schemeClr val="bg2">
                    <a:lumMod val="10000"/>
                  </a:schemeClr>
                </a:solidFill>
                <a:effectLst/>
                <a:latin typeface="+mj-lt"/>
              </a:rPr>
              <a:t> refers to the set of rules that computers use </a:t>
            </a:r>
            <a:r>
              <a:rPr lang="en-US" sz="2000" b="0" i="0" dirty="0" smtClean="0">
                <a:solidFill>
                  <a:schemeClr val="bg2">
                    <a:lumMod val="10000"/>
                  </a:schemeClr>
                </a:solidFill>
                <a:effectLst/>
                <a:latin typeface="+mj-lt"/>
              </a:rPr>
              <a:t>to                 .          </a:t>
            </a:r>
            <a:r>
              <a:rPr lang="en-US" sz="2000" b="1" i="0" dirty="0" smtClean="0">
                <a:solidFill>
                  <a:schemeClr val="bg2">
                    <a:lumMod val="10000"/>
                  </a:schemeClr>
                </a:solidFill>
                <a:effectLst/>
                <a:latin typeface="+mj-lt"/>
              </a:rPr>
              <a:t>communicate</a:t>
            </a:r>
            <a:r>
              <a:rPr lang="en-US" sz="2000" b="0" i="0" dirty="0">
                <a:solidFill>
                  <a:schemeClr val="bg2">
                    <a:lumMod val="10000"/>
                  </a:schemeClr>
                </a:solidFill>
                <a:effectLst/>
                <a:latin typeface="+mj-lt"/>
              </a:rPr>
              <a:t> with each other.</a:t>
            </a:r>
            <a:r>
              <a:rPr lang="en-GB" sz="3600" dirty="0">
                <a:solidFill>
                  <a:schemeClr val="bg2">
                    <a:lumMod val="10000"/>
                  </a:schemeClr>
                </a:solidFill>
                <a:latin typeface="+mj-lt"/>
                <a:cs typeface="Times New Roman" panose="02020603050405020304" pitchFamily="18" charset="0"/>
              </a:rPr>
              <a:t/>
            </a:r>
            <a:br>
              <a:rPr lang="en-GB" sz="3600" dirty="0">
                <a:solidFill>
                  <a:schemeClr val="bg2">
                    <a:lumMod val="10000"/>
                  </a:schemeClr>
                </a:solidFill>
                <a:latin typeface="+mj-lt"/>
                <a:cs typeface="Times New Roman" panose="02020603050405020304" pitchFamily="18" charset="0"/>
              </a:rPr>
            </a:br>
            <a:r>
              <a:rPr lang="en-US" sz="1600" dirty="0">
                <a:solidFill>
                  <a:srgbClr val="222222"/>
                </a:solidFill>
                <a:latin typeface="Source Sans Pro" panose="020B0503030403020204" pitchFamily="34" charset="0"/>
                <a:cs typeface="Times New Roman" panose="02020603050405020304" pitchFamily="18" charset="0"/>
              </a:rPr>
              <a:t/>
            </a:r>
            <a:br>
              <a:rPr lang="en-US" sz="1600" dirty="0">
                <a:solidFill>
                  <a:srgbClr val="222222"/>
                </a:solidFill>
                <a:latin typeface="Source Sans Pro" panose="020B0503030403020204" pitchFamily="34" charset="0"/>
                <a:cs typeface="Times New Roman" panose="02020603050405020304" pitchFamily="18" charset="0"/>
              </a:rPr>
            </a:br>
            <a:endParaRPr lang="en-IN"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315" y="562948"/>
            <a:ext cx="10972800" cy="1143000"/>
          </a:xfr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a:bodyPr>
          <a:lstStyle/>
          <a:p>
            <a:r>
              <a:rPr lang="en-IN" sz="3600" b="1" u="sng" dirty="0">
                <a:solidFill>
                  <a:schemeClr val="accent5">
                    <a:lumMod val="75000"/>
                  </a:schemeClr>
                </a:solidFill>
                <a:latin typeface="SimSun-ExtB" panose="02010609060101010101" pitchFamily="49" charset="-122"/>
                <a:ea typeface="SimSun-ExtB" panose="02010609060101010101" pitchFamily="49" charset="-122"/>
              </a:rPr>
              <a:t>Literature Review</a:t>
            </a:r>
          </a:p>
        </p:txBody>
      </p:sp>
      <p:sp>
        <p:nvSpPr>
          <p:cNvPr id="3" name="Content Placeholder 2"/>
          <p:cNvSpPr>
            <a:spLocks noGrp="1"/>
          </p:cNvSpPr>
          <p:nvPr>
            <p:ph idx="1"/>
          </p:nvPr>
        </p:nvSpPr>
        <p:spPr>
          <a:ln>
            <a:noFill/>
          </a:ln>
          <a:effectLst/>
        </p:spPr>
        <p:txBody>
          <a:bodyPr>
            <a:normAutofit/>
          </a:bodyPr>
          <a:lstStyle/>
          <a:p>
            <a:pPr marL="0" indent="0">
              <a:buNone/>
            </a:pPr>
            <a:endParaRPr lang="en-GB" sz="1400" dirty="0">
              <a:cs typeface="Times New Roman" panose="02020603050405020304" pitchFamily="18" charset="0"/>
            </a:endParaRPr>
          </a:p>
          <a:p>
            <a:pPr marL="0" indent="0">
              <a:buNone/>
            </a:pPr>
            <a:endParaRPr lang="en-US" sz="2000" b="0" i="0" dirty="0">
              <a:solidFill>
                <a:srgbClr val="222222"/>
              </a:solidFill>
              <a:effectLst/>
              <a:latin typeface="Arial" panose="020B0604020202020204" pitchFamily="34" charset="0"/>
            </a:endParaRPr>
          </a:p>
          <a:p>
            <a:pPr marL="0" indent="0">
              <a:buNone/>
            </a:pPr>
            <a:r>
              <a:rPr lang="en-US" sz="2000" dirty="0"/>
              <a:t>This project describes the </a:t>
            </a:r>
            <a:r>
              <a:rPr lang="en-US" sz="2000" dirty="0" smtClean="0"/>
              <a:t>essentials </a:t>
            </a:r>
            <a:r>
              <a:rPr lang="en-US" sz="2000" dirty="0" smtClean="0"/>
              <a:t>to</a:t>
            </a:r>
            <a:r>
              <a:rPr lang="en-US" sz="2000" dirty="0" smtClean="0"/>
              <a:t> </a:t>
            </a:r>
            <a:r>
              <a:rPr lang="en-US" sz="2000" dirty="0"/>
              <a:t>improve safety in ATM transactions. Due to great increase in the number criminals and their actions, the ATM has become insecure. ATM systems currently use no more than an access card and PIN for identity confirmation. In order to avoid these situations we have implemented </a:t>
            </a:r>
            <a:r>
              <a:rPr lang="en-US" sz="2000" dirty="0" err="1"/>
              <a:t>cardless</a:t>
            </a:r>
            <a:r>
              <a:rPr lang="en-US" sz="2000" dirty="0"/>
              <a:t> transaction which involves no use of any plastic atm cards. Security of the users have been taken into great </a:t>
            </a:r>
            <a:r>
              <a:rPr lang="en-US" sz="2000" dirty="0" smtClean="0"/>
              <a:t>consideration.We have studied C </a:t>
            </a:r>
            <a:r>
              <a:rPr lang="en-US" sz="2000" dirty="0"/>
              <a:t>programming </a:t>
            </a:r>
            <a:r>
              <a:rPr lang="en-US" sz="2000" dirty="0" smtClean="0"/>
              <a:t>language,File Handling, Encryption- Decryption techniques .</a:t>
            </a:r>
            <a:endParaRPr lang="en-IN" sz="20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0760" y="492353"/>
            <a:ext cx="10972800" cy="1143000"/>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ormAutofit/>
          </a:bodyPr>
          <a:lstStyle/>
          <a:p>
            <a:r>
              <a:rPr lang="en-US" sz="3600" b="1" u="sng" dirty="0">
                <a:solidFill>
                  <a:schemeClr val="accent5">
                    <a:lumMod val="75000"/>
                  </a:schemeClr>
                </a:solidFill>
                <a:latin typeface="SimSun-ExtB" panose="02010609060101010101" pitchFamily="49" charset="-122"/>
                <a:ea typeface="SimSun-ExtB" panose="02010609060101010101" pitchFamily="49" charset="-122"/>
              </a:rPr>
              <a:t>Problem Statement</a:t>
            </a:r>
            <a:endParaRPr lang="en-GB" sz="3600" b="1" u="sng" dirty="0">
              <a:solidFill>
                <a:schemeClr val="accent5">
                  <a:lumMod val="75000"/>
                </a:schemeClr>
              </a:solidFill>
              <a:latin typeface="SimSun-ExtB" panose="02010609060101010101" pitchFamily="49" charset="-122"/>
              <a:ea typeface="SimSun-ExtB" panose="02010609060101010101" pitchFamily="49" charset="-122"/>
            </a:endParaRPr>
          </a:p>
        </p:txBody>
      </p:sp>
      <p:sp>
        <p:nvSpPr>
          <p:cNvPr id="3" name="Content Placeholder 2"/>
          <p:cNvSpPr>
            <a:spLocks noGrp="1"/>
          </p:cNvSpPr>
          <p:nvPr>
            <p:ph idx="1"/>
          </p:nvPr>
        </p:nvSpPr>
        <p:spPr>
          <a:xfrm>
            <a:off x="762000" y="1752601"/>
            <a:ext cx="11430000" cy="4525963"/>
          </a:xfrm>
          <a:ln>
            <a:noFill/>
          </a:ln>
          <a:effectLst/>
          <a:scene3d>
            <a:camera prst="orthographicFront">
              <a:rot lat="0" lon="0" rev="0"/>
            </a:camera>
            <a:lightRig rig="balanced" dir="t">
              <a:rot lat="0" lon="0" rev="8700000"/>
            </a:lightRig>
          </a:scene3d>
          <a:sp3d>
            <a:bevelT w="190500" h="38100"/>
          </a:sp3d>
        </p:spPr>
        <p:txBody>
          <a:bodyPr>
            <a:normAutofit/>
          </a:bodyPr>
          <a:lstStyle/>
          <a:p>
            <a:pPr marL="0" indent="0">
              <a:buNone/>
            </a:pPr>
            <a:r>
              <a:rPr lang="en-US" sz="1800" dirty="0">
                <a:latin typeface="+mj-lt"/>
              </a:rPr>
              <a:t>      The existing ATM system authenticates transactions via the card and PIN-based system.</a:t>
            </a:r>
            <a:r>
              <a:rPr lang="en-US" sz="1800" b="0" i="0" dirty="0">
                <a:solidFill>
                  <a:srgbClr val="000000"/>
                </a:solidFill>
                <a:effectLst/>
                <a:latin typeface="+mj-lt"/>
              </a:rPr>
              <a:t> But physical cards have               some problems. It can be stolen, skimmed, cloned, hijacked, damaged or expired. Due to this problem, we need to think an alternate way to provide better Security.</a:t>
            </a:r>
            <a:r>
              <a:rPr lang="en-GB" sz="1800" dirty="0">
                <a:latin typeface="+mj-lt"/>
                <a:cs typeface="Times New Roman" panose="02020603050405020304" pitchFamily="18" charset="0"/>
              </a:rPr>
              <a:t> . Users also want an assurance that they can perform a transaction in case of emergency whenever they want and wherever they are even if they do not have their ATM cards with them.</a:t>
            </a:r>
          </a:p>
          <a:p>
            <a:pPr>
              <a:buNone/>
            </a:pPr>
            <a:r>
              <a:rPr lang="en-US" sz="1800" dirty="0">
                <a:latin typeface="+mj-lt"/>
              </a:rPr>
              <a:t>Our project  is based on </a:t>
            </a:r>
            <a:r>
              <a:rPr lang="en-US" sz="1800" dirty="0" err="1">
                <a:latin typeface="+mj-lt"/>
              </a:rPr>
              <a:t>Cardless</a:t>
            </a:r>
            <a:r>
              <a:rPr lang="en-US" sz="1800" dirty="0">
                <a:latin typeface="+mj-lt"/>
              </a:rPr>
              <a:t> Cash Withdrawal from ATM with OTP Authentication via Mail using the C </a:t>
            </a:r>
          </a:p>
          <a:p>
            <a:pPr>
              <a:buNone/>
            </a:pPr>
            <a:r>
              <a:rPr lang="en-US" sz="1800" dirty="0">
                <a:latin typeface="+mj-lt"/>
              </a:rPr>
              <a:t>Programming Language.. </a:t>
            </a:r>
            <a:r>
              <a:rPr lang="en-US" sz="1800" b="0" i="0" dirty="0">
                <a:solidFill>
                  <a:srgbClr val="000000"/>
                </a:solidFill>
                <a:effectLst/>
                <a:latin typeface="+mj-lt"/>
              </a:rPr>
              <a:t>Thus the application of our system helps the customer in making  the ATM system is more </a:t>
            </a:r>
          </a:p>
          <a:p>
            <a:pPr>
              <a:buNone/>
            </a:pPr>
            <a:r>
              <a:rPr lang="en-US" sz="1800" b="0" i="0" dirty="0">
                <a:solidFill>
                  <a:srgbClr val="000000"/>
                </a:solidFill>
                <a:effectLst/>
                <a:latin typeface="+mj-lt"/>
              </a:rPr>
              <a:t>user friendly . Security of the data has been given utmost importance so that users feel secure and safe . This solution</a:t>
            </a:r>
          </a:p>
          <a:p>
            <a:pPr>
              <a:buNone/>
            </a:pPr>
            <a:r>
              <a:rPr lang="en-US" sz="1800" b="0" i="0" dirty="0">
                <a:solidFill>
                  <a:srgbClr val="000000"/>
                </a:solidFill>
                <a:effectLst/>
                <a:latin typeface="+mj-lt"/>
              </a:rPr>
              <a:t> is more convenient and environment-friendly as there is no use of any plastic atm cards.</a:t>
            </a:r>
            <a:endParaRPr lang="en-GB" sz="1800" dirty="0">
              <a:latin typeface="+mj-lt"/>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9489" y="1594152"/>
            <a:ext cx="11451101" cy="4555093"/>
          </a:xfrm>
          <a:prstGeom prst="rect">
            <a:avLst/>
          </a:prstGeom>
          <a:ln>
            <a:noFill/>
          </a:ln>
          <a:effectLst/>
          <a:scene3d>
            <a:camera prst="orthographicFront">
              <a:rot lat="0" lon="0" rev="0"/>
            </a:camera>
            <a:lightRig rig="balanced" dir="t">
              <a:rot lat="0" lon="0" rev="8700000"/>
            </a:lightRig>
          </a:scene3d>
          <a:sp3d>
            <a:bevelT w="190500" h="38100"/>
          </a:sp3d>
        </p:spPr>
        <p:txBody>
          <a:bodyPr wrap="square">
            <a:spAutoFit/>
          </a:bodyPr>
          <a:lstStyle/>
          <a:p>
            <a:pPr algn="just"/>
            <a:endParaRPr lang="en-GB" sz="1800" dirty="0">
              <a:latin typeface="+mj-lt"/>
              <a:cs typeface="Times New Roman" panose="02020603050405020304" pitchFamily="18" charset="0"/>
            </a:endParaRPr>
          </a:p>
          <a:p>
            <a:pPr algn="just"/>
            <a:endParaRPr lang="en-US" sz="1800" b="0" i="0" dirty="0">
              <a:solidFill>
                <a:srgbClr val="000000"/>
              </a:solidFill>
              <a:effectLst/>
              <a:latin typeface="+mj-lt"/>
            </a:endParaRPr>
          </a:p>
          <a:p>
            <a:pPr marL="285750" indent="-285750" algn="just">
              <a:buFont typeface="Wingdings" panose="05000000000000000000" pitchFamily="2" charset="2"/>
              <a:buChar char="v"/>
            </a:pPr>
            <a:r>
              <a:rPr lang="en-US" sz="1800" b="0" i="0" dirty="0" smtClean="0">
                <a:effectLst/>
                <a:latin typeface="+mj-lt"/>
              </a:rPr>
              <a:t> </a:t>
            </a:r>
            <a:r>
              <a:rPr lang="en-US" sz="1800" dirty="0">
                <a:latin typeface="+mj-lt"/>
              </a:rPr>
              <a:t>Our system</a:t>
            </a:r>
            <a:r>
              <a:rPr lang="en-US" sz="1800" b="0" i="0" dirty="0">
                <a:effectLst/>
                <a:latin typeface="+mj-lt"/>
              </a:rPr>
              <a:t> enables an account holder to withdraw money instantly from their account  </a:t>
            </a:r>
            <a:r>
              <a:rPr lang="en-US" sz="1800" b="1" i="0" dirty="0">
                <a:effectLst/>
                <a:latin typeface="+mj-lt"/>
              </a:rPr>
              <a:t>without using any </a:t>
            </a:r>
            <a:r>
              <a:rPr lang="en-US" sz="1800" b="1" i="0" dirty="0" smtClean="0">
                <a:effectLst/>
                <a:latin typeface="+mj-lt"/>
              </a:rPr>
              <a:t>physical       card</a:t>
            </a:r>
            <a:r>
              <a:rPr lang="en-US" sz="1800" b="0" i="0" dirty="0">
                <a:effectLst/>
                <a:latin typeface="+mj-lt"/>
              </a:rPr>
              <a:t> or filling up any physical withdrawal slip.</a:t>
            </a:r>
          </a:p>
          <a:p>
            <a:pPr marL="285750" indent="-285750" algn="just">
              <a:buFont typeface="Wingdings" panose="05000000000000000000" pitchFamily="2" charset="2"/>
              <a:buChar char="v"/>
            </a:pPr>
            <a:endParaRPr lang="en-US" sz="1800" b="0" i="0" dirty="0">
              <a:effectLst/>
              <a:latin typeface="+mj-lt"/>
            </a:endParaRPr>
          </a:p>
          <a:p>
            <a:pPr marL="285750" indent="-285750" algn="just">
              <a:buFont typeface="Wingdings" panose="05000000000000000000" pitchFamily="2" charset="2"/>
              <a:buChar char="v"/>
            </a:pPr>
            <a:r>
              <a:rPr lang="en-IN" sz="1800" b="1" dirty="0" smtClean="0">
                <a:latin typeface="+mj-lt"/>
              </a:rPr>
              <a:t>Caesar </a:t>
            </a:r>
            <a:r>
              <a:rPr lang="en-IN" sz="1800" b="1" dirty="0">
                <a:latin typeface="+mj-lt"/>
              </a:rPr>
              <a:t>Cipher</a:t>
            </a:r>
            <a:r>
              <a:rPr lang="en-IN" sz="1800" b="0" i="0" dirty="0">
                <a:effectLst/>
                <a:latin typeface="+mj-lt"/>
              </a:rPr>
              <a:t> algorithm have been used for encryption and decryption for secure and safe ATM Transaction.</a:t>
            </a:r>
          </a:p>
          <a:p>
            <a:pPr marL="285750" indent="-285750" algn="just">
              <a:buFont typeface="Wingdings" panose="05000000000000000000" pitchFamily="2" charset="2"/>
              <a:buChar char="v"/>
            </a:pPr>
            <a:endParaRPr lang="en-IN" sz="1800" b="0" i="0" dirty="0">
              <a:effectLst/>
              <a:latin typeface="+mj-lt"/>
            </a:endParaRPr>
          </a:p>
          <a:p>
            <a:pPr marL="285750" indent="-285750" algn="just">
              <a:buFont typeface="Wingdings" panose="05000000000000000000" pitchFamily="2" charset="2"/>
              <a:buChar char="v"/>
            </a:pPr>
            <a:r>
              <a:rPr lang="en-IN" sz="1800" b="1" dirty="0" smtClean="0">
                <a:latin typeface="+mj-lt"/>
              </a:rPr>
              <a:t>Password </a:t>
            </a:r>
            <a:r>
              <a:rPr lang="en-IN" sz="1800" b="1" dirty="0">
                <a:latin typeface="+mj-lt"/>
              </a:rPr>
              <a:t>Masking</a:t>
            </a:r>
            <a:r>
              <a:rPr lang="en-IN" sz="1800" dirty="0">
                <a:latin typeface="+mj-lt"/>
              </a:rPr>
              <a:t> have been implemented to avoid any kind of security issues.</a:t>
            </a:r>
            <a:r>
              <a:rPr lang="en-US" sz="1800" dirty="0">
                <a:latin typeface="+mj-lt"/>
              </a:rPr>
              <a:t> The idea behind masking is to prevent </a:t>
            </a:r>
            <a:r>
              <a:rPr lang="en-US" sz="1800" dirty="0" smtClean="0">
                <a:latin typeface="+mj-lt"/>
              </a:rPr>
              <a:t>      nearby </a:t>
            </a:r>
            <a:r>
              <a:rPr lang="en-US" sz="1800" dirty="0">
                <a:latin typeface="+mj-lt"/>
              </a:rPr>
              <a:t>observers reading the password "over the user's shoulder“.</a:t>
            </a:r>
            <a:endParaRPr lang="en-IN" sz="1800" dirty="0">
              <a:latin typeface="+mj-lt"/>
            </a:endParaRPr>
          </a:p>
          <a:p>
            <a:pPr marL="285750" indent="-285750" algn="just">
              <a:buFont typeface="Wingdings" panose="05000000000000000000" pitchFamily="2" charset="2"/>
              <a:buChar char="v"/>
            </a:pPr>
            <a:endParaRPr lang="en-IN" sz="1800" dirty="0">
              <a:latin typeface="+mj-lt"/>
            </a:endParaRPr>
          </a:p>
          <a:p>
            <a:pPr marL="285750" indent="-285750" algn="just">
              <a:buFont typeface="Wingdings" panose="05000000000000000000" pitchFamily="2" charset="2"/>
              <a:buChar char="v"/>
            </a:pPr>
            <a:r>
              <a:rPr lang="en-IN" sz="1800" b="1" dirty="0" smtClean="0">
                <a:latin typeface="+mj-lt"/>
              </a:rPr>
              <a:t>File </a:t>
            </a:r>
            <a:r>
              <a:rPr lang="en-IN" sz="1800" b="1" dirty="0">
                <a:latin typeface="+mj-lt"/>
              </a:rPr>
              <a:t>Handling </a:t>
            </a:r>
            <a:r>
              <a:rPr lang="en-IN" sz="1800" dirty="0">
                <a:latin typeface="+mj-lt"/>
              </a:rPr>
              <a:t>using </a:t>
            </a:r>
            <a:r>
              <a:rPr lang="en-IN" sz="1800" dirty="0" smtClean="0">
                <a:latin typeface="+mj-lt"/>
              </a:rPr>
              <a:t>CSV </a:t>
            </a:r>
            <a:r>
              <a:rPr lang="en-IN" sz="1800" dirty="0">
                <a:latin typeface="+mj-lt"/>
              </a:rPr>
              <a:t>file has </a:t>
            </a:r>
            <a:r>
              <a:rPr lang="en-IN" sz="1800" dirty="0" smtClean="0">
                <a:latin typeface="+mj-lt"/>
              </a:rPr>
              <a:t>been used </a:t>
            </a:r>
            <a:r>
              <a:rPr lang="en-IN" sz="1800" dirty="0">
                <a:latin typeface="+mj-lt"/>
              </a:rPr>
              <a:t>to </a:t>
            </a:r>
            <a:r>
              <a:rPr lang="en-IN" sz="1800" dirty="0" smtClean="0">
                <a:latin typeface="+mj-lt"/>
              </a:rPr>
              <a:t>handle </a:t>
            </a:r>
            <a:r>
              <a:rPr lang="en-IN" sz="1800" dirty="0">
                <a:latin typeface="+mj-lt"/>
              </a:rPr>
              <a:t>the </a:t>
            </a:r>
            <a:r>
              <a:rPr lang="en-IN" sz="1800" dirty="0" smtClean="0">
                <a:latin typeface="+mj-lt"/>
              </a:rPr>
              <a:t>large database </a:t>
            </a:r>
            <a:r>
              <a:rPr lang="en-IN" sz="1800" dirty="0">
                <a:latin typeface="+mj-lt"/>
              </a:rPr>
              <a:t>of our </a:t>
            </a:r>
            <a:r>
              <a:rPr lang="en-IN" sz="1800" dirty="0" smtClean="0">
                <a:latin typeface="+mj-lt"/>
              </a:rPr>
              <a:t>customers efficiently . </a:t>
            </a:r>
          </a:p>
          <a:p>
            <a:pPr algn="just"/>
            <a:r>
              <a:rPr lang="en-IN" sz="1800" dirty="0" smtClean="0">
                <a:latin typeface="+mj-lt"/>
              </a:rPr>
              <a:t>      Every </a:t>
            </a:r>
            <a:r>
              <a:rPr lang="en-IN" sz="1800" dirty="0">
                <a:latin typeface="+mj-lt"/>
              </a:rPr>
              <a:t>transaction of our customers will be updated in our database.</a:t>
            </a:r>
          </a:p>
          <a:p>
            <a:pPr lvl="0"/>
            <a:endParaRPr lang="en-GB" sz="1000" dirty="0">
              <a:latin typeface="Times New Roman" panose="02020603050405020304" pitchFamily="18" charset="0"/>
              <a:cs typeface="Times New Roman" panose="02020603050405020304" pitchFamily="18" charset="0"/>
            </a:endParaRPr>
          </a:p>
          <a:p>
            <a:pPr lvl="0" algn="just"/>
            <a:endParaRPr lang="en-GB" sz="3200" dirty="0">
              <a:latin typeface="Times New Roman" panose="02020603050405020304" pitchFamily="18" charset="0"/>
              <a:cs typeface="Times New Roman" panose="02020603050405020304" pitchFamily="18" charset="0"/>
            </a:endParaRPr>
          </a:p>
          <a:p>
            <a:pPr lvl="0" algn="just"/>
            <a:endParaRPr lang="en-US" sz="3200" dirty="0">
              <a:latin typeface="Times New Roman" panose="02020603050405020304" pitchFamily="18" charset="0"/>
              <a:cs typeface="Times New Roman" panose="02020603050405020304" pitchFamily="18" charset="0"/>
            </a:endParaRPr>
          </a:p>
        </p:txBody>
      </p:sp>
      <p:sp>
        <p:nvSpPr>
          <p:cNvPr id="4" name="Rectangle 3"/>
          <p:cNvSpPr/>
          <p:nvPr/>
        </p:nvSpPr>
        <p:spPr>
          <a:xfrm>
            <a:off x="590843" y="886266"/>
            <a:ext cx="10185009" cy="646331"/>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a:spAutoFit/>
          </a:bodyPr>
          <a:lstStyle/>
          <a:p>
            <a:pPr algn="ctr"/>
            <a:r>
              <a:rPr lang="en-US" sz="3600" b="1" u="sng" dirty="0">
                <a:solidFill>
                  <a:schemeClr val="accent5">
                    <a:lumMod val="75000"/>
                  </a:schemeClr>
                </a:solidFill>
                <a:latin typeface="SimSun-ExtB" panose="02010609060101010101" pitchFamily="49" charset="-122"/>
                <a:ea typeface="SimSun-ExtB" panose="02010609060101010101" pitchFamily="49" charset="-122"/>
                <a:cs typeface="Times New Roman" panose="02020603050405020304" pitchFamily="18" charset="0"/>
              </a:rPr>
              <a:t>OBJECTIVE</a:t>
            </a:r>
            <a:endParaRPr lang="en-IN" sz="3600" b="1" u="sng" dirty="0">
              <a:solidFill>
                <a:schemeClr val="accent5">
                  <a:lumMod val="75000"/>
                </a:schemeClr>
              </a:solidFill>
              <a:latin typeface="SimSun-ExtB" panose="02010609060101010101" pitchFamily="49" charset="-122"/>
              <a:ea typeface="SimSun-ExtB" panose="02010609060101010101" pitchFamily="49" charset="-122"/>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30865" y="1814732"/>
            <a:ext cx="11479237" cy="1169551"/>
          </a:xfrm>
          <a:prstGeom prst="rect">
            <a:avLst/>
          </a:prstGeom>
        </p:spPr>
        <p:txBody>
          <a:bodyPr wrap="square">
            <a:spAutoFit/>
          </a:bodyPr>
          <a:lstStyle/>
          <a:p>
            <a:r>
              <a:rPr lang="en-US" dirty="0"/>
              <a:t/>
            </a:r>
            <a:br>
              <a:rPr lang="en-US" dirty="0"/>
            </a:br>
            <a:endParaRPr lang="en-US" dirty="0"/>
          </a:p>
          <a:p>
            <a:pPr algn="just">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p:txBody>
      </p:sp>
      <p:sp>
        <p:nvSpPr>
          <p:cNvPr id="26" name="Title 25"/>
          <p:cNvSpPr>
            <a:spLocks noGrp="1"/>
          </p:cNvSpPr>
          <p:nvPr>
            <p:ph type="title"/>
          </p:nvPr>
        </p:nvSpPr>
        <p:spPr>
          <a:xfrm>
            <a:off x="762000" y="427038"/>
            <a:ext cx="10972800" cy="1036001"/>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ormAutofit/>
          </a:bodyPr>
          <a:lstStyle/>
          <a:p>
            <a:r>
              <a:rPr lang="en-US" sz="3600" b="1" u="sng" dirty="0">
                <a:solidFill>
                  <a:schemeClr val="accent5">
                    <a:lumMod val="75000"/>
                  </a:schemeClr>
                </a:solidFill>
                <a:latin typeface="SimSun-ExtB" panose="02010609060101010101" pitchFamily="49" charset="-122"/>
                <a:ea typeface="SimSun-ExtB" panose="02010609060101010101" pitchFamily="49" charset="-122"/>
              </a:rPr>
              <a:t>Methodology</a:t>
            </a:r>
            <a:endParaRPr lang="en-GB" sz="3600" b="1" u="sng" dirty="0">
              <a:solidFill>
                <a:schemeClr val="accent5">
                  <a:lumMod val="75000"/>
                </a:schemeClr>
              </a:solidFill>
              <a:latin typeface="SimSun-ExtB" panose="02010609060101010101" pitchFamily="49" charset="-122"/>
              <a:ea typeface="SimSun-ExtB" panose="02010609060101010101" pitchFamily="49" charset="-122"/>
            </a:endParaRPr>
          </a:p>
        </p:txBody>
      </p:sp>
      <p:sp>
        <p:nvSpPr>
          <p:cNvPr id="27" name="Content Placeholder 26"/>
          <p:cNvSpPr>
            <a:spLocks noGrp="1"/>
          </p:cNvSpPr>
          <p:nvPr>
            <p:ph idx="1"/>
          </p:nvPr>
        </p:nvSpPr>
        <p:spPr>
          <a:xfrm>
            <a:off x="267286" y="7217664"/>
            <a:ext cx="11924714" cy="2499045"/>
          </a:xfrm>
        </p:spPr>
        <p:txBody>
          <a:bodyPr>
            <a:normAutofit/>
          </a:bodyPr>
          <a:lstStyle/>
          <a:p>
            <a:pPr lvl="5">
              <a:buNone/>
            </a:pPr>
            <a:endParaRPr lang="en-GB" dirty="0"/>
          </a:p>
        </p:txBody>
      </p:sp>
      <p:sp>
        <p:nvSpPr>
          <p:cNvPr id="17" name="Rectangle 16"/>
          <p:cNvSpPr/>
          <p:nvPr/>
        </p:nvSpPr>
        <p:spPr>
          <a:xfrm>
            <a:off x="762001" y="1463038"/>
            <a:ext cx="10285750" cy="4524315"/>
          </a:xfrm>
          <a:prstGeom prst="rect">
            <a:avLst/>
          </a:prstGeom>
          <a:effectLst/>
        </p:spPr>
        <p:txBody>
          <a:bodyPr wrap="square">
            <a:spAutoFit/>
          </a:bodyPr>
          <a:lstStyle/>
          <a:p>
            <a:r>
              <a:rPr lang="en-GB" sz="1800" b="1" dirty="0">
                <a:solidFill>
                  <a:schemeClr val="accent5">
                    <a:lumMod val="50000"/>
                  </a:schemeClr>
                </a:solidFill>
                <a:latin typeface="+mj-lt"/>
                <a:cs typeface="Times New Roman" panose="02020603050405020304" pitchFamily="18" charset="0"/>
              </a:rPr>
              <a:t>1. </a:t>
            </a:r>
            <a:r>
              <a:rPr lang="en-GB" sz="1800" b="1" dirty="0" smtClean="0">
                <a:solidFill>
                  <a:schemeClr val="accent5">
                    <a:lumMod val="50000"/>
                  </a:schemeClr>
                </a:solidFill>
                <a:latin typeface="+mj-lt"/>
                <a:cs typeface="Times New Roman" panose="02020603050405020304" pitchFamily="18" charset="0"/>
              </a:rPr>
              <a:t> </a:t>
            </a:r>
            <a:r>
              <a:rPr lang="en-GB" sz="1800" b="1" u="sng" dirty="0" smtClean="0">
                <a:solidFill>
                  <a:schemeClr val="accent5">
                    <a:lumMod val="50000"/>
                  </a:schemeClr>
                </a:solidFill>
                <a:latin typeface="+mj-lt"/>
                <a:cs typeface="Times New Roman" panose="02020603050405020304" pitchFamily="18" charset="0"/>
              </a:rPr>
              <a:t>Project </a:t>
            </a:r>
            <a:r>
              <a:rPr lang="en-GB" sz="1800" b="1" u="sng" dirty="0">
                <a:solidFill>
                  <a:schemeClr val="accent5">
                    <a:lumMod val="50000"/>
                  </a:schemeClr>
                </a:solidFill>
                <a:latin typeface="+mj-lt"/>
                <a:cs typeface="Times New Roman" panose="02020603050405020304" pitchFamily="18" charset="0"/>
              </a:rPr>
              <a:t>Initiation</a:t>
            </a:r>
          </a:p>
          <a:p>
            <a:pPr marL="285750" indent="-285750">
              <a:buFont typeface="Wingdings" panose="05000000000000000000" pitchFamily="2" charset="2"/>
              <a:buChar char="v"/>
            </a:pPr>
            <a:r>
              <a:rPr lang="en-GB" sz="1800" dirty="0" smtClean="0">
                <a:latin typeface="+mj-lt"/>
                <a:cs typeface="Times New Roman" panose="02020603050405020304" pitchFamily="18" charset="0"/>
              </a:rPr>
              <a:t>Problem </a:t>
            </a:r>
            <a:r>
              <a:rPr lang="en-GB" sz="1800" dirty="0">
                <a:latin typeface="+mj-lt"/>
                <a:cs typeface="Times New Roman" panose="02020603050405020304" pitchFamily="18" charset="0"/>
              </a:rPr>
              <a:t>Statement identification </a:t>
            </a:r>
          </a:p>
          <a:p>
            <a:pPr marL="285750" indent="-285750">
              <a:buFont typeface="Wingdings" panose="05000000000000000000" pitchFamily="2" charset="2"/>
              <a:buChar char="v"/>
            </a:pPr>
            <a:r>
              <a:rPr lang="en-GB" sz="1800" dirty="0" smtClean="0">
                <a:latin typeface="+mj-lt"/>
                <a:cs typeface="Times New Roman" panose="02020603050405020304" pitchFamily="18" charset="0"/>
              </a:rPr>
              <a:t>Requirements </a:t>
            </a:r>
            <a:r>
              <a:rPr lang="en-GB" sz="1800" dirty="0">
                <a:latin typeface="+mj-lt"/>
                <a:cs typeface="Times New Roman" panose="02020603050405020304" pitchFamily="18" charset="0"/>
              </a:rPr>
              <a:t>gathering activity – All possible requirements of the Project to be developed are  </a:t>
            </a:r>
          </a:p>
          <a:p>
            <a:r>
              <a:rPr lang="en-GB" sz="1800" dirty="0">
                <a:latin typeface="+mj-lt"/>
                <a:cs typeface="Times New Roman" panose="02020603050405020304" pitchFamily="18" charset="0"/>
              </a:rPr>
              <a:t>      </a:t>
            </a:r>
            <a:r>
              <a:rPr lang="en-GB" sz="1800" dirty="0" smtClean="0">
                <a:latin typeface="+mj-lt"/>
                <a:cs typeface="Times New Roman" panose="02020603050405020304" pitchFamily="18" charset="0"/>
              </a:rPr>
              <a:t>captured </a:t>
            </a:r>
            <a:r>
              <a:rPr lang="en-GB" sz="1800" dirty="0">
                <a:latin typeface="+mj-lt"/>
                <a:cs typeface="Times New Roman" panose="02020603050405020304" pitchFamily="18" charset="0"/>
              </a:rPr>
              <a:t>and documented.</a:t>
            </a:r>
          </a:p>
          <a:p>
            <a:endParaRPr lang="en-GB" sz="1800" b="1" dirty="0">
              <a:latin typeface="+mj-lt"/>
              <a:cs typeface="Times New Roman" panose="02020603050405020304" pitchFamily="18" charset="0"/>
            </a:endParaRPr>
          </a:p>
          <a:p>
            <a:r>
              <a:rPr lang="en-GB" sz="1800" b="1" dirty="0">
                <a:solidFill>
                  <a:schemeClr val="accent5">
                    <a:lumMod val="50000"/>
                  </a:schemeClr>
                </a:solidFill>
                <a:latin typeface="+mj-lt"/>
                <a:cs typeface="Times New Roman" panose="02020603050405020304" pitchFamily="18" charset="0"/>
              </a:rPr>
              <a:t>2. </a:t>
            </a:r>
            <a:r>
              <a:rPr lang="en-GB" sz="1800" b="1" dirty="0" smtClean="0">
                <a:solidFill>
                  <a:schemeClr val="accent5">
                    <a:lumMod val="50000"/>
                  </a:schemeClr>
                </a:solidFill>
                <a:latin typeface="+mj-lt"/>
                <a:cs typeface="Times New Roman" panose="02020603050405020304" pitchFamily="18" charset="0"/>
              </a:rPr>
              <a:t> </a:t>
            </a:r>
            <a:r>
              <a:rPr lang="en-GB" sz="1800" b="1" u="sng" dirty="0" smtClean="0">
                <a:solidFill>
                  <a:schemeClr val="accent5">
                    <a:lumMod val="50000"/>
                  </a:schemeClr>
                </a:solidFill>
                <a:latin typeface="+mj-lt"/>
                <a:cs typeface="Times New Roman" panose="02020603050405020304" pitchFamily="18" charset="0"/>
              </a:rPr>
              <a:t>Implementation </a:t>
            </a:r>
            <a:r>
              <a:rPr lang="en-GB" sz="1800" b="1" u="sng" dirty="0">
                <a:solidFill>
                  <a:schemeClr val="accent5">
                    <a:lumMod val="50000"/>
                  </a:schemeClr>
                </a:solidFill>
                <a:latin typeface="+mj-lt"/>
                <a:cs typeface="Times New Roman" panose="02020603050405020304" pitchFamily="18" charset="0"/>
              </a:rPr>
              <a:t>of the Algorithm</a:t>
            </a:r>
          </a:p>
          <a:p>
            <a:r>
              <a:rPr lang="en-GB" sz="1800" dirty="0" smtClean="0">
                <a:latin typeface="+mj-lt"/>
                <a:cs typeface="Times New Roman" panose="02020603050405020304" pitchFamily="18" charset="0"/>
              </a:rPr>
              <a:t>      Study </a:t>
            </a:r>
            <a:r>
              <a:rPr lang="en-GB" sz="1800" dirty="0">
                <a:latin typeface="+mj-lt"/>
                <a:cs typeface="Times New Roman" panose="02020603050405020304" pitchFamily="18" charset="0"/>
              </a:rPr>
              <a:t>different Algorithms which are</a:t>
            </a:r>
          </a:p>
          <a:p>
            <a:pPr marL="285750" indent="-285750">
              <a:buFont typeface="Wingdings" panose="05000000000000000000" pitchFamily="2" charset="2"/>
              <a:buChar char="q"/>
            </a:pPr>
            <a:r>
              <a:rPr lang="en-GB" sz="1800" dirty="0">
                <a:solidFill>
                  <a:srgbClr val="FF0000"/>
                </a:solidFill>
                <a:latin typeface="+mj-lt"/>
                <a:cs typeface="Times New Roman" panose="02020603050405020304" pitchFamily="18" charset="0"/>
              </a:rPr>
              <a:t> </a:t>
            </a:r>
            <a:r>
              <a:rPr lang="en-GB" sz="1800" dirty="0" smtClean="0">
                <a:solidFill>
                  <a:srgbClr val="FF0000"/>
                </a:solidFill>
                <a:latin typeface="+mj-lt"/>
                <a:cs typeface="Times New Roman" panose="02020603050405020304" pitchFamily="18" charset="0"/>
              </a:rPr>
              <a:t>CAESAR </a:t>
            </a:r>
            <a:r>
              <a:rPr lang="en-GB" sz="1800" dirty="0">
                <a:solidFill>
                  <a:srgbClr val="FF0000"/>
                </a:solidFill>
                <a:latin typeface="+mj-lt"/>
                <a:cs typeface="Times New Roman" panose="02020603050405020304" pitchFamily="18" charset="0"/>
              </a:rPr>
              <a:t>CIPHER Algorithm</a:t>
            </a:r>
          </a:p>
          <a:p>
            <a:pPr marL="285750" indent="-285750">
              <a:buFont typeface="Wingdings" panose="05000000000000000000" pitchFamily="2" charset="2"/>
              <a:buChar char="q"/>
            </a:pPr>
            <a:r>
              <a:rPr lang="en-GB" sz="1800" dirty="0">
                <a:solidFill>
                  <a:srgbClr val="FF0000"/>
                </a:solidFill>
                <a:latin typeface="+mj-lt"/>
                <a:cs typeface="Times New Roman" panose="02020603050405020304" pitchFamily="18" charset="0"/>
              </a:rPr>
              <a:t> </a:t>
            </a:r>
            <a:r>
              <a:rPr lang="en-GB" sz="1800" dirty="0" smtClean="0">
                <a:solidFill>
                  <a:srgbClr val="FF0000"/>
                </a:solidFill>
                <a:latin typeface="+mj-lt"/>
                <a:cs typeface="Times New Roman" panose="02020603050405020304" pitchFamily="18" charset="0"/>
              </a:rPr>
              <a:t>SMTP Protocol</a:t>
            </a:r>
          </a:p>
          <a:p>
            <a:endParaRPr lang="en-GB" sz="1800" dirty="0">
              <a:solidFill>
                <a:srgbClr val="FF0000"/>
              </a:solidFill>
              <a:latin typeface="+mj-lt"/>
              <a:cs typeface="Times New Roman" panose="02020603050405020304" pitchFamily="18" charset="0"/>
            </a:endParaRPr>
          </a:p>
          <a:p>
            <a:pPr marL="285750" indent="-285750">
              <a:buFont typeface="Wingdings" panose="05000000000000000000" pitchFamily="2" charset="2"/>
              <a:buChar char="v"/>
            </a:pPr>
            <a:r>
              <a:rPr lang="en-GB" sz="1800" dirty="0" smtClean="0">
                <a:latin typeface="+mj-lt"/>
                <a:cs typeface="Times New Roman" panose="02020603050405020304" pitchFamily="18" charset="0"/>
              </a:rPr>
              <a:t>Analyze </a:t>
            </a:r>
            <a:r>
              <a:rPr lang="en-GB" sz="1800" dirty="0">
                <a:latin typeface="+mj-lt"/>
                <a:cs typeface="Times New Roman" panose="02020603050405020304" pitchFamily="18" charset="0"/>
              </a:rPr>
              <a:t>the Algorithm</a:t>
            </a:r>
          </a:p>
          <a:p>
            <a:pPr marL="285750" indent="-285750">
              <a:buFont typeface="Wingdings" panose="05000000000000000000" pitchFamily="2" charset="2"/>
              <a:buChar char="v"/>
            </a:pPr>
            <a:r>
              <a:rPr lang="en-GB" sz="1800" dirty="0" smtClean="0">
                <a:latin typeface="+mj-lt"/>
                <a:cs typeface="Times New Roman" panose="02020603050405020304" pitchFamily="18" charset="0"/>
              </a:rPr>
              <a:t>Finalize </a:t>
            </a:r>
            <a:r>
              <a:rPr lang="en-GB" sz="1800" dirty="0">
                <a:latin typeface="+mj-lt"/>
                <a:cs typeface="Times New Roman" panose="02020603050405020304" pitchFamily="18" charset="0"/>
              </a:rPr>
              <a:t>the Mathematical Approach of Algorithm</a:t>
            </a:r>
          </a:p>
          <a:p>
            <a:endParaRPr lang="en-GB" sz="1800" b="1" dirty="0">
              <a:latin typeface="+mj-lt"/>
              <a:cs typeface="Times New Roman" panose="02020603050405020304" pitchFamily="18" charset="0"/>
            </a:endParaRPr>
          </a:p>
          <a:p>
            <a:r>
              <a:rPr lang="en-GB" sz="1800" b="1" u="sng" dirty="0">
                <a:solidFill>
                  <a:schemeClr val="accent5">
                    <a:lumMod val="50000"/>
                  </a:schemeClr>
                </a:solidFill>
                <a:latin typeface="+mj-lt"/>
                <a:cs typeface="Times New Roman" panose="02020603050405020304" pitchFamily="18" charset="0"/>
              </a:rPr>
              <a:t>3. Project Execution or Implementation</a:t>
            </a:r>
          </a:p>
          <a:p>
            <a:pPr marL="285750" indent="-285750">
              <a:buFont typeface="Wingdings" panose="05000000000000000000" pitchFamily="2" charset="2"/>
              <a:buChar char="v"/>
            </a:pPr>
            <a:r>
              <a:rPr lang="en-GB" sz="1800" dirty="0" smtClean="0">
                <a:latin typeface="+mj-lt"/>
                <a:cs typeface="Times New Roman" panose="02020603050405020304" pitchFamily="18" charset="0"/>
              </a:rPr>
              <a:t>Executing </a:t>
            </a:r>
            <a:r>
              <a:rPr lang="en-GB" sz="1800" dirty="0">
                <a:latin typeface="+mj-lt"/>
                <a:cs typeface="Times New Roman" panose="02020603050405020304" pitchFamily="18" charset="0"/>
              </a:rPr>
              <a:t>the project to achieve project objectives.</a:t>
            </a:r>
          </a:p>
          <a:p>
            <a:pPr marL="285750" indent="-285750">
              <a:buFont typeface="Wingdings" panose="05000000000000000000" pitchFamily="2" charset="2"/>
              <a:buChar char="v"/>
            </a:pPr>
            <a:r>
              <a:rPr lang="en-GB" sz="1800" dirty="0" smtClean="0">
                <a:latin typeface="+mj-lt"/>
                <a:cs typeface="Times New Roman" panose="02020603050405020304" pitchFamily="18" charset="0"/>
              </a:rPr>
              <a:t>Project </a:t>
            </a:r>
            <a:r>
              <a:rPr lang="en-GB" sz="1800" dirty="0">
                <a:latin typeface="+mj-lt"/>
                <a:cs typeface="Times New Roman" panose="02020603050405020304" pitchFamily="18" charset="0"/>
              </a:rPr>
              <a:t>is divided into different modules to be executed</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Civic</Template>
  <TotalTime>287</TotalTime>
  <Words>1297</Words>
  <Application>Microsoft Office PowerPoint</Application>
  <PresentationFormat>Widescreen</PresentationFormat>
  <Paragraphs>189</Paragraphs>
  <Slides>28</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SimSun-ExtB</vt:lpstr>
      <vt:lpstr>Arial</vt:lpstr>
      <vt:lpstr>Arial Black</vt:lpstr>
      <vt:lpstr>Calibri</vt:lpstr>
      <vt:lpstr>Eras Medium ITC</vt:lpstr>
      <vt:lpstr>Roboto</vt:lpstr>
      <vt:lpstr>Source Sans Pro</vt:lpstr>
      <vt:lpstr>Times New Roman</vt:lpstr>
      <vt:lpstr>Wingdings</vt:lpstr>
      <vt:lpstr>Office Theme</vt:lpstr>
      <vt:lpstr>PowerPoint Presentation</vt:lpstr>
      <vt:lpstr>Cardless Cash Withdrawal(CCW)                                                                               </vt:lpstr>
      <vt:lpstr>PowerPoint Presentation</vt:lpstr>
      <vt:lpstr>INTRODUCTION</vt:lpstr>
      <vt:lpstr>           Encryption- The process of converting information or data into a code, especially to prevent unauthorized access.            Decryption- The conversion of encrypted data into its original form is called Decryption.            Communication Protocol- In computing, a communication protocol refers to the set of rules that computers use to                 .          communicate with each other.  </vt:lpstr>
      <vt:lpstr>Literature Review</vt:lpstr>
      <vt:lpstr>Problem Statement</vt:lpstr>
      <vt:lpstr>PowerPoint Presentation</vt:lpstr>
      <vt:lpstr>Methodology</vt:lpstr>
      <vt:lpstr>PowerPoint Presentation</vt:lpstr>
      <vt:lpstr>PowerPoint Presentation</vt:lpstr>
      <vt:lpstr>ALGORITHM For Encryption and Decryption</vt:lpstr>
      <vt:lpstr>Steps involved in Caesar Cipher Algorithm.   Algorithm for Caesar Cipher:  Input: 1. A String of lower case letters, called Text. 2. An Integer between 0-25 denoting the required shift.   Procedure: Traverse the given text one character at a time . For each character, transform the given character as per the rule, depending on whether we’re encrypting or decrypting the text. Return the new string generated. </vt:lpstr>
      <vt:lpstr>File Handling</vt:lpstr>
      <vt:lpstr>Functions for File Handling</vt:lpstr>
      <vt:lpstr> Cardless Withdrawal Interface </vt:lpstr>
      <vt:lpstr>Registration Process</vt:lpstr>
      <vt:lpstr>PowerPoint Presentation</vt:lpstr>
      <vt:lpstr>PowerPoint Presentation</vt:lpstr>
      <vt:lpstr>Login Process</vt:lpstr>
      <vt:lpstr>Withdrawal Process</vt:lpstr>
      <vt:lpstr>PowerPoint Presentation</vt:lpstr>
      <vt:lpstr>Balance Enquiry</vt:lpstr>
      <vt:lpstr>Bank Database</vt:lpstr>
      <vt:lpstr>Pert Chart</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Strengthen the embankments</dc:title>
  <dc:creator>DIVYA</dc:creator>
  <cp:lastModifiedBy>jsT-AmaN</cp:lastModifiedBy>
  <cp:revision>803</cp:revision>
  <cp:lastPrinted>2017-08-16T11:40:00Z</cp:lastPrinted>
  <dcterms:created xsi:type="dcterms:W3CDTF">2017-08-14T08:34:00Z</dcterms:created>
  <dcterms:modified xsi:type="dcterms:W3CDTF">2020-12-08T09:30:03Z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1033-11.2.0.8342</vt:lpwstr>
  </property>
</Properties>
</file>